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65" r:id="rId2"/>
    <p:sldId id="286" r:id="rId3"/>
    <p:sldId id="285" r:id="rId4"/>
    <p:sldId id="283" r:id="rId5"/>
    <p:sldId id="298" r:id="rId6"/>
    <p:sldId id="288" r:id="rId7"/>
    <p:sldId id="299" r:id="rId8"/>
    <p:sldId id="308" r:id="rId9"/>
    <p:sldId id="309" r:id="rId10"/>
    <p:sldId id="291" r:id="rId11"/>
    <p:sldId id="290" r:id="rId12"/>
    <p:sldId id="292" r:id="rId13"/>
    <p:sldId id="294" r:id="rId14"/>
    <p:sldId id="303" r:id="rId15"/>
    <p:sldId id="304" r:id="rId16"/>
    <p:sldId id="305" r:id="rId17"/>
    <p:sldId id="310" r:id="rId18"/>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4F3F86-FAF1-475E-B793-CCE64DDC8227}" type="datetimeFigureOut">
              <a:rPr lang="tr-TR" smtClean="0"/>
              <a:t>9.01.2024</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85D464-7514-4B0E-8BA6-FBE99BA6D1C7}" type="slidenum">
              <a:rPr lang="tr-TR" smtClean="0"/>
              <a:t>‹#›</a:t>
            </a:fld>
            <a:endParaRPr lang="tr-TR"/>
          </a:p>
        </p:txBody>
      </p:sp>
    </p:spTree>
    <p:extLst>
      <p:ext uri="{BB962C8B-B14F-4D97-AF65-F5344CB8AC3E}">
        <p14:creationId xmlns:p14="http://schemas.microsoft.com/office/powerpoint/2010/main" val="38360678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9C85D464-7514-4B0E-8BA6-FBE99BA6D1C7}" type="slidenum">
              <a:rPr lang="tr-TR" smtClean="0"/>
              <a:t>5</a:t>
            </a:fld>
            <a:endParaRPr lang="tr-TR"/>
          </a:p>
        </p:txBody>
      </p:sp>
    </p:spTree>
    <p:extLst>
      <p:ext uri="{BB962C8B-B14F-4D97-AF65-F5344CB8AC3E}">
        <p14:creationId xmlns:p14="http://schemas.microsoft.com/office/powerpoint/2010/main" val="8983945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9C85D464-7514-4B0E-8BA6-FBE99BA6D1C7}" type="slidenum">
              <a:rPr lang="tr-TR" smtClean="0"/>
              <a:t>13</a:t>
            </a:fld>
            <a:endParaRPr lang="tr-TR"/>
          </a:p>
        </p:txBody>
      </p:sp>
    </p:spTree>
    <p:extLst>
      <p:ext uri="{BB962C8B-B14F-4D97-AF65-F5344CB8AC3E}">
        <p14:creationId xmlns:p14="http://schemas.microsoft.com/office/powerpoint/2010/main" val="8416085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119E8117-7670-4A49-8D0F-9D3FC1241361}"/>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EF7642ED-73E4-4B57-A6F7-5F49900E0A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93041397-0F00-45DE-B9EF-0D7026273D1A}"/>
              </a:ext>
            </a:extLst>
          </p:cNvPr>
          <p:cNvSpPr>
            <a:spLocks noGrp="1"/>
          </p:cNvSpPr>
          <p:nvPr>
            <p:ph type="dt" sz="half" idx="10"/>
          </p:nvPr>
        </p:nvSpPr>
        <p:spPr/>
        <p:txBody>
          <a:bodyPr/>
          <a:lstStyle/>
          <a:p>
            <a:fld id="{498ACDE6-E9BC-4171-AAF7-CAEBCD2573E2}" type="datetimeFigureOut">
              <a:rPr lang="tr-TR" smtClean="0"/>
              <a:t>9.01.2024</a:t>
            </a:fld>
            <a:endParaRPr lang="tr-TR"/>
          </a:p>
        </p:txBody>
      </p:sp>
      <p:sp>
        <p:nvSpPr>
          <p:cNvPr id="5" name="Alt Bilgi Yer Tutucusu 4">
            <a:extLst>
              <a:ext uri="{FF2B5EF4-FFF2-40B4-BE49-F238E27FC236}">
                <a16:creationId xmlns:a16="http://schemas.microsoft.com/office/drawing/2014/main" id="{5A94C07E-6C99-44F8-B0D8-5E9EC1DCBB3D}"/>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68F0BC42-D005-4F06-98E2-FC3AB7FF6B74}"/>
              </a:ext>
            </a:extLst>
          </p:cNvPr>
          <p:cNvSpPr>
            <a:spLocks noGrp="1"/>
          </p:cNvSpPr>
          <p:nvPr>
            <p:ph type="sldNum" sz="quarter" idx="12"/>
          </p:nvPr>
        </p:nvSpPr>
        <p:spPr/>
        <p:txBody>
          <a:bodyPr/>
          <a:lstStyle/>
          <a:p>
            <a:fld id="{EE341932-601C-40CE-B5D3-CBD76F497040}" type="slidenum">
              <a:rPr lang="tr-TR" smtClean="0"/>
              <a:t>‹#›</a:t>
            </a:fld>
            <a:endParaRPr lang="tr-TR"/>
          </a:p>
        </p:txBody>
      </p:sp>
    </p:spTree>
    <p:extLst>
      <p:ext uri="{BB962C8B-B14F-4D97-AF65-F5344CB8AC3E}">
        <p14:creationId xmlns:p14="http://schemas.microsoft.com/office/powerpoint/2010/main" val="19126581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2D08DA25-3913-48A9-B30D-7F5B2AEAC0AA}"/>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B21D4084-407D-49DB-BFB7-3EAF141043CE}"/>
              </a:ext>
            </a:extLst>
          </p:cNvPr>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4CBB173A-0258-4AEE-A6EE-0AD13BF2F950}"/>
              </a:ext>
            </a:extLst>
          </p:cNvPr>
          <p:cNvSpPr>
            <a:spLocks noGrp="1"/>
          </p:cNvSpPr>
          <p:nvPr>
            <p:ph type="dt" sz="half" idx="10"/>
          </p:nvPr>
        </p:nvSpPr>
        <p:spPr/>
        <p:txBody>
          <a:bodyPr/>
          <a:lstStyle/>
          <a:p>
            <a:fld id="{498ACDE6-E9BC-4171-AAF7-CAEBCD2573E2}" type="datetimeFigureOut">
              <a:rPr lang="tr-TR" smtClean="0"/>
              <a:t>9.01.2024</a:t>
            </a:fld>
            <a:endParaRPr lang="tr-TR"/>
          </a:p>
        </p:txBody>
      </p:sp>
      <p:sp>
        <p:nvSpPr>
          <p:cNvPr id="5" name="Alt Bilgi Yer Tutucusu 4">
            <a:extLst>
              <a:ext uri="{FF2B5EF4-FFF2-40B4-BE49-F238E27FC236}">
                <a16:creationId xmlns:a16="http://schemas.microsoft.com/office/drawing/2014/main" id="{99197869-7868-4191-9695-D2B442749EF4}"/>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CF8A2CA8-B586-42F7-89D3-DCEC56AE5BAB}"/>
              </a:ext>
            </a:extLst>
          </p:cNvPr>
          <p:cNvSpPr>
            <a:spLocks noGrp="1"/>
          </p:cNvSpPr>
          <p:nvPr>
            <p:ph type="sldNum" sz="quarter" idx="12"/>
          </p:nvPr>
        </p:nvSpPr>
        <p:spPr/>
        <p:txBody>
          <a:bodyPr/>
          <a:lstStyle/>
          <a:p>
            <a:fld id="{EE341932-601C-40CE-B5D3-CBD76F497040}" type="slidenum">
              <a:rPr lang="tr-TR" smtClean="0"/>
              <a:t>‹#›</a:t>
            </a:fld>
            <a:endParaRPr lang="tr-TR"/>
          </a:p>
        </p:txBody>
      </p:sp>
    </p:spTree>
    <p:extLst>
      <p:ext uri="{BB962C8B-B14F-4D97-AF65-F5344CB8AC3E}">
        <p14:creationId xmlns:p14="http://schemas.microsoft.com/office/powerpoint/2010/main" val="8571451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C9B3830A-B9ED-4D4A-A94B-E3E30E1E817C}"/>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AC7F35C3-1A06-46D3-BBC8-5574FB824DCD}"/>
              </a:ext>
            </a:extLst>
          </p:cNvPr>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37A17A4A-510F-45F7-AB4D-22CC1A74B5AC}"/>
              </a:ext>
            </a:extLst>
          </p:cNvPr>
          <p:cNvSpPr>
            <a:spLocks noGrp="1"/>
          </p:cNvSpPr>
          <p:nvPr>
            <p:ph type="dt" sz="half" idx="10"/>
          </p:nvPr>
        </p:nvSpPr>
        <p:spPr/>
        <p:txBody>
          <a:bodyPr/>
          <a:lstStyle/>
          <a:p>
            <a:fld id="{498ACDE6-E9BC-4171-AAF7-CAEBCD2573E2}" type="datetimeFigureOut">
              <a:rPr lang="tr-TR" smtClean="0"/>
              <a:t>9.01.2024</a:t>
            </a:fld>
            <a:endParaRPr lang="tr-TR"/>
          </a:p>
        </p:txBody>
      </p:sp>
      <p:sp>
        <p:nvSpPr>
          <p:cNvPr id="5" name="Alt Bilgi Yer Tutucusu 4">
            <a:extLst>
              <a:ext uri="{FF2B5EF4-FFF2-40B4-BE49-F238E27FC236}">
                <a16:creationId xmlns:a16="http://schemas.microsoft.com/office/drawing/2014/main" id="{E2D056D9-1A27-482D-A5D2-2841F6D953DF}"/>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CB912A7B-F298-4ADC-840C-9B6823521149}"/>
              </a:ext>
            </a:extLst>
          </p:cNvPr>
          <p:cNvSpPr>
            <a:spLocks noGrp="1"/>
          </p:cNvSpPr>
          <p:nvPr>
            <p:ph type="sldNum" sz="quarter" idx="12"/>
          </p:nvPr>
        </p:nvSpPr>
        <p:spPr/>
        <p:txBody>
          <a:bodyPr/>
          <a:lstStyle/>
          <a:p>
            <a:fld id="{EE341932-601C-40CE-B5D3-CBD76F497040}" type="slidenum">
              <a:rPr lang="tr-TR" smtClean="0"/>
              <a:t>‹#›</a:t>
            </a:fld>
            <a:endParaRPr lang="tr-TR"/>
          </a:p>
        </p:txBody>
      </p:sp>
    </p:spTree>
    <p:extLst>
      <p:ext uri="{BB962C8B-B14F-4D97-AF65-F5344CB8AC3E}">
        <p14:creationId xmlns:p14="http://schemas.microsoft.com/office/powerpoint/2010/main" val="36349421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C0A94FA9-CB11-4130-9624-F6E639F36EBA}"/>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F81CF687-2F29-4D15-8CCE-2BED6A80241A}"/>
              </a:ext>
            </a:extLst>
          </p:cNvPr>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93F66C62-4CD8-4326-96E1-F939EBB591CE}"/>
              </a:ext>
            </a:extLst>
          </p:cNvPr>
          <p:cNvSpPr>
            <a:spLocks noGrp="1"/>
          </p:cNvSpPr>
          <p:nvPr>
            <p:ph type="dt" sz="half" idx="10"/>
          </p:nvPr>
        </p:nvSpPr>
        <p:spPr/>
        <p:txBody>
          <a:bodyPr/>
          <a:lstStyle/>
          <a:p>
            <a:fld id="{498ACDE6-E9BC-4171-AAF7-CAEBCD2573E2}" type="datetimeFigureOut">
              <a:rPr lang="tr-TR" smtClean="0"/>
              <a:t>9.01.2024</a:t>
            </a:fld>
            <a:endParaRPr lang="tr-TR"/>
          </a:p>
        </p:txBody>
      </p:sp>
      <p:sp>
        <p:nvSpPr>
          <p:cNvPr id="5" name="Alt Bilgi Yer Tutucusu 4">
            <a:extLst>
              <a:ext uri="{FF2B5EF4-FFF2-40B4-BE49-F238E27FC236}">
                <a16:creationId xmlns:a16="http://schemas.microsoft.com/office/drawing/2014/main" id="{456C34CF-178A-474E-AC12-4F16286DA55B}"/>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0332960F-6BFF-4A27-91CB-928A640A5AF0}"/>
              </a:ext>
            </a:extLst>
          </p:cNvPr>
          <p:cNvSpPr>
            <a:spLocks noGrp="1"/>
          </p:cNvSpPr>
          <p:nvPr>
            <p:ph type="sldNum" sz="quarter" idx="12"/>
          </p:nvPr>
        </p:nvSpPr>
        <p:spPr/>
        <p:txBody>
          <a:bodyPr/>
          <a:lstStyle/>
          <a:p>
            <a:fld id="{EE341932-601C-40CE-B5D3-CBD76F497040}" type="slidenum">
              <a:rPr lang="tr-TR" smtClean="0"/>
              <a:t>‹#›</a:t>
            </a:fld>
            <a:endParaRPr lang="tr-TR"/>
          </a:p>
        </p:txBody>
      </p:sp>
    </p:spTree>
    <p:extLst>
      <p:ext uri="{BB962C8B-B14F-4D97-AF65-F5344CB8AC3E}">
        <p14:creationId xmlns:p14="http://schemas.microsoft.com/office/powerpoint/2010/main" val="40424279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A5D146F5-B03A-491F-95EB-A2B92FBA98FB}"/>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8FF11BF8-A151-4DB2-A4D9-8A79DA305FC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a:extLst>
              <a:ext uri="{FF2B5EF4-FFF2-40B4-BE49-F238E27FC236}">
                <a16:creationId xmlns:a16="http://schemas.microsoft.com/office/drawing/2014/main" id="{03AAF819-1F04-4585-9728-C33B364D72F5}"/>
              </a:ext>
            </a:extLst>
          </p:cNvPr>
          <p:cNvSpPr>
            <a:spLocks noGrp="1"/>
          </p:cNvSpPr>
          <p:nvPr>
            <p:ph type="dt" sz="half" idx="10"/>
          </p:nvPr>
        </p:nvSpPr>
        <p:spPr/>
        <p:txBody>
          <a:bodyPr/>
          <a:lstStyle/>
          <a:p>
            <a:fld id="{498ACDE6-E9BC-4171-AAF7-CAEBCD2573E2}" type="datetimeFigureOut">
              <a:rPr lang="tr-TR" smtClean="0"/>
              <a:t>9.01.2024</a:t>
            </a:fld>
            <a:endParaRPr lang="tr-TR"/>
          </a:p>
        </p:txBody>
      </p:sp>
      <p:sp>
        <p:nvSpPr>
          <p:cNvPr id="5" name="Alt Bilgi Yer Tutucusu 4">
            <a:extLst>
              <a:ext uri="{FF2B5EF4-FFF2-40B4-BE49-F238E27FC236}">
                <a16:creationId xmlns:a16="http://schemas.microsoft.com/office/drawing/2014/main" id="{EE0C3AE4-1AFA-4E59-B086-E30A937584C5}"/>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D3900FD7-1B11-4BAA-AD15-4DF066A38F9B}"/>
              </a:ext>
            </a:extLst>
          </p:cNvPr>
          <p:cNvSpPr>
            <a:spLocks noGrp="1"/>
          </p:cNvSpPr>
          <p:nvPr>
            <p:ph type="sldNum" sz="quarter" idx="12"/>
          </p:nvPr>
        </p:nvSpPr>
        <p:spPr/>
        <p:txBody>
          <a:bodyPr/>
          <a:lstStyle/>
          <a:p>
            <a:fld id="{EE341932-601C-40CE-B5D3-CBD76F497040}" type="slidenum">
              <a:rPr lang="tr-TR" smtClean="0"/>
              <a:t>‹#›</a:t>
            </a:fld>
            <a:endParaRPr lang="tr-TR"/>
          </a:p>
        </p:txBody>
      </p:sp>
    </p:spTree>
    <p:extLst>
      <p:ext uri="{BB962C8B-B14F-4D97-AF65-F5344CB8AC3E}">
        <p14:creationId xmlns:p14="http://schemas.microsoft.com/office/powerpoint/2010/main" val="25177956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A5C6811C-0D48-4DF6-B74B-9163F8CB702D}"/>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F1782DC6-84BA-4D90-94EB-7B7DEFF15A06}"/>
              </a:ext>
            </a:extLst>
          </p:cNvPr>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58FE6A99-8A98-474C-BD5F-DC97BF39FDF0}"/>
              </a:ext>
            </a:extLst>
          </p:cNvPr>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D2253759-36F6-439B-AC55-C6E830AD270C}"/>
              </a:ext>
            </a:extLst>
          </p:cNvPr>
          <p:cNvSpPr>
            <a:spLocks noGrp="1"/>
          </p:cNvSpPr>
          <p:nvPr>
            <p:ph type="dt" sz="half" idx="10"/>
          </p:nvPr>
        </p:nvSpPr>
        <p:spPr/>
        <p:txBody>
          <a:bodyPr/>
          <a:lstStyle/>
          <a:p>
            <a:fld id="{498ACDE6-E9BC-4171-AAF7-CAEBCD2573E2}" type="datetimeFigureOut">
              <a:rPr lang="tr-TR" smtClean="0"/>
              <a:t>9.01.2024</a:t>
            </a:fld>
            <a:endParaRPr lang="tr-TR"/>
          </a:p>
        </p:txBody>
      </p:sp>
      <p:sp>
        <p:nvSpPr>
          <p:cNvPr id="6" name="Alt Bilgi Yer Tutucusu 5">
            <a:extLst>
              <a:ext uri="{FF2B5EF4-FFF2-40B4-BE49-F238E27FC236}">
                <a16:creationId xmlns:a16="http://schemas.microsoft.com/office/drawing/2014/main" id="{66AFAD33-C397-4E5C-BB89-E3E173CF96E2}"/>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C6365C56-B1CD-4CC7-8DDE-BC97A06982C4}"/>
              </a:ext>
            </a:extLst>
          </p:cNvPr>
          <p:cNvSpPr>
            <a:spLocks noGrp="1"/>
          </p:cNvSpPr>
          <p:nvPr>
            <p:ph type="sldNum" sz="quarter" idx="12"/>
          </p:nvPr>
        </p:nvSpPr>
        <p:spPr/>
        <p:txBody>
          <a:bodyPr/>
          <a:lstStyle/>
          <a:p>
            <a:fld id="{EE341932-601C-40CE-B5D3-CBD76F497040}" type="slidenum">
              <a:rPr lang="tr-TR" smtClean="0"/>
              <a:t>‹#›</a:t>
            </a:fld>
            <a:endParaRPr lang="tr-TR"/>
          </a:p>
        </p:txBody>
      </p:sp>
    </p:spTree>
    <p:extLst>
      <p:ext uri="{BB962C8B-B14F-4D97-AF65-F5344CB8AC3E}">
        <p14:creationId xmlns:p14="http://schemas.microsoft.com/office/powerpoint/2010/main" val="41928754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AC2DE560-119D-4E14-BFCE-3D074CEDC0C2}"/>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A0856549-A7B8-4954-8605-5D9FA50C4E1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a:extLst>
              <a:ext uri="{FF2B5EF4-FFF2-40B4-BE49-F238E27FC236}">
                <a16:creationId xmlns:a16="http://schemas.microsoft.com/office/drawing/2014/main" id="{0DA27062-11C5-458E-8346-7CF2170AAEAB}"/>
              </a:ext>
            </a:extLst>
          </p:cNvPr>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824564C7-08AA-4D56-96F9-BCC23F77BBF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a:extLst>
              <a:ext uri="{FF2B5EF4-FFF2-40B4-BE49-F238E27FC236}">
                <a16:creationId xmlns:a16="http://schemas.microsoft.com/office/drawing/2014/main" id="{3E978E6A-5D00-436D-A8B1-D77E566BBD30}"/>
              </a:ext>
            </a:extLst>
          </p:cNvPr>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D6C8A0C3-12F1-4D08-A8A9-F78260BADB9A}"/>
              </a:ext>
            </a:extLst>
          </p:cNvPr>
          <p:cNvSpPr>
            <a:spLocks noGrp="1"/>
          </p:cNvSpPr>
          <p:nvPr>
            <p:ph type="dt" sz="half" idx="10"/>
          </p:nvPr>
        </p:nvSpPr>
        <p:spPr/>
        <p:txBody>
          <a:bodyPr/>
          <a:lstStyle/>
          <a:p>
            <a:fld id="{498ACDE6-E9BC-4171-AAF7-CAEBCD2573E2}" type="datetimeFigureOut">
              <a:rPr lang="tr-TR" smtClean="0"/>
              <a:t>9.01.2024</a:t>
            </a:fld>
            <a:endParaRPr lang="tr-TR"/>
          </a:p>
        </p:txBody>
      </p:sp>
      <p:sp>
        <p:nvSpPr>
          <p:cNvPr id="8" name="Alt Bilgi Yer Tutucusu 7">
            <a:extLst>
              <a:ext uri="{FF2B5EF4-FFF2-40B4-BE49-F238E27FC236}">
                <a16:creationId xmlns:a16="http://schemas.microsoft.com/office/drawing/2014/main" id="{95968B08-9B2C-4C49-A757-F4DA3AD40CB6}"/>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DBC6B3F6-F36D-475F-A544-141D64F6591E}"/>
              </a:ext>
            </a:extLst>
          </p:cNvPr>
          <p:cNvSpPr>
            <a:spLocks noGrp="1"/>
          </p:cNvSpPr>
          <p:nvPr>
            <p:ph type="sldNum" sz="quarter" idx="12"/>
          </p:nvPr>
        </p:nvSpPr>
        <p:spPr/>
        <p:txBody>
          <a:bodyPr/>
          <a:lstStyle/>
          <a:p>
            <a:fld id="{EE341932-601C-40CE-B5D3-CBD76F497040}" type="slidenum">
              <a:rPr lang="tr-TR" smtClean="0"/>
              <a:t>‹#›</a:t>
            </a:fld>
            <a:endParaRPr lang="tr-TR"/>
          </a:p>
        </p:txBody>
      </p:sp>
    </p:spTree>
    <p:extLst>
      <p:ext uri="{BB962C8B-B14F-4D97-AF65-F5344CB8AC3E}">
        <p14:creationId xmlns:p14="http://schemas.microsoft.com/office/powerpoint/2010/main" val="4184326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4152502F-6168-41A8-9011-721742488308}"/>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EE408017-B316-4BC8-A42A-9B907D5C7F46}"/>
              </a:ext>
            </a:extLst>
          </p:cNvPr>
          <p:cNvSpPr>
            <a:spLocks noGrp="1"/>
          </p:cNvSpPr>
          <p:nvPr>
            <p:ph type="dt" sz="half" idx="10"/>
          </p:nvPr>
        </p:nvSpPr>
        <p:spPr/>
        <p:txBody>
          <a:bodyPr/>
          <a:lstStyle/>
          <a:p>
            <a:fld id="{498ACDE6-E9BC-4171-AAF7-CAEBCD2573E2}" type="datetimeFigureOut">
              <a:rPr lang="tr-TR" smtClean="0"/>
              <a:t>9.01.2024</a:t>
            </a:fld>
            <a:endParaRPr lang="tr-TR"/>
          </a:p>
        </p:txBody>
      </p:sp>
      <p:sp>
        <p:nvSpPr>
          <p:cNvPr id="4" name="Alt Bilgi Yer Tutucusu 3">
            <a:extLst>
              <a:ext uri="{FF2B5EF4-FFF2-40B4-BE49-F238E27FC236}">
                <a16:creationId xmlns:a16="http://schemas.microsoft.com/office/drawing/2014/main" id="{1A8C0F63-5947-449D-B11B-E93053E10147}"/>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38F3DF28-AEB1-4C3E-8432-28E08C588086}"/>
              </a:ext>
            </a:extLst>
          </p:cNvPr>
          <p:cNvSpPr>
            <a:spLocks noGrp="1"/>
          </p:cNvSpPr>
          <p:nvPr>
            <p:ph type="sldNum" sz="quarter" idx="12"/>
          </p:nvPr>
        </p:nvSpPr>
        <p:spPr/>
        <p:txBody>
          <a:bodyPr/>
          <a:lstStyle/>
          <a:p>
            <a:fld id="{EE341932-601C-40CE-B5D3-CBD76F497040}" type="slidenum">
              <a:rPr lang="tr-TR" smtClean="0"/>
              <a:t>‹#›</a:t>
            </a:fld>
            <a:endParaRPr lang="tr-TR"/>
          </a:p>
        </p:txBody>
      </p:sp>
    </p:spTree>
    <p:extLst>
      <p:ext uri="{BB962C8B-B14F-4D97-AF65-F5344CB8AC3E}">
        <p14:creationId xmlns:p14="http://schemas.microsoft.com/office/powerpoint/2010/main" val="3669293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BEFFA2E2-509B-4518-9724-64716CCE572D}"/>
              </a:ext>
            </a:extLst>
          </p:cNvPr>
          <p:cNvSpPr>
            <a:spLocks noGrp="1"/>
          </p:cNvSpPr>
          <p:nvPr>
            <p:ph type="dt" sz="half" idx="10"/>
          </p:nvPr>
        </p:nvSpPr>
        <p:spPr/>
        <p:txBody>
          <a:bodyPr/>
          <a:lstStyle/>
          <a:p>
            <a:fld id="{498ACDE6-E9BC-4171-AAF7-CAEBCD2573E2}" type="datetimeFigureOut">
              <a:rPr lang="tr-TR" smtClean="0"/>
              <a:t>9.01.2024</a:t>
            </a:fld>
            <a:endParaRPr lang="tr-TR"/>
          </a:p>
        </p:txBody>
      </p:sp>
      <p:sp>
        <p:nvSpPr>
          <p:cNvPr id="3" name="Alt Bilgi Yer Tutucusu 2">
            <a:extLst>
              <a:ext uri="{FF2B5EF4-FFF2-40B4-BE49-F238E27FC236}">
                <a16:creationId xmlns:a16="http://schemas.microsoft.com/office/drawing/2014/main" id="{D3C2FD8D-05F7-44D1-BC5E-78E6431821D8}"/>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95D919D7-1BB2-46D4-99E2-B68851CA33E2}"/>
              </a:ext>
            </a:extLst>
          </p:cNvPr>
          <p:cNvSpPr>
            <a:spLocks noGrp="1"/>
          </p:cNvSpPr>
          <p:nvPr>
            <p:ph type="sldNum" sz="quarter" idx="12"/>
          </p:nvPr>
        </p:nvSpPr>
        <p:spPr/>
        <p:txBody>
          <a:bodyPr/>
          <a:lstStyle/>
          <a:p>
            <a:fld id="{EE341932-601C-40CE-B5D3-CBD76F497040}" type="slidenum">
              <a:rPr lang="tr-TR" smtClean="0"/>
              <a:t>‹#›</a:t>
            </a:fld>
            <a:endParaRPr lang="tr-TR"/>
          </a:p>
        </p:txBody>
      </p:sp>
    </p:spTree>
    <p:extLst>
      <p:ext uri="{BB962C8B-B14F-4D97-AF65-F5344CB8AC3E}">
        <p14:creationId xmlns:p14="http://schemas.microsoft.com/office/powerpoint/2010/main" val="29237075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5BFCA12E-564E-4952-BECD-3C34BC6AFAF2}"/>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2E760F2B-502F-457A-AB80-1A0083FB346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6E61F179-3889-4DAF-94B1-F64FE24234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a:extLst>
              <a:ext uri="{FF2B5EF4-FFF2-40B4-BE49-F238E27FC236}">
                <a16:creationId xmlns:a16="http://schemas.microsoft.com/office/drawing/2014/main" id="{742C65F7-9C82-4E82-84A4-DCA85501653C}"/>
              </a:ext>
            </a:extLst>
          </p:cNvPr>
          <p:cNvSpPr>
            <a:spLocks noGrp="1"/>
          </p:cNvSpPr>
          <p:nvPr>
            <p:ph type="dt" sz="half" idx="10"/>
          </p:nvPr>
        </p:nvSpPr>
        <p:spPr/>
        <p:txBody>
          <a:bodyPr/>
          <a:lstStyle/>
          <a:p>
            <a:fld id="{498ACDE6-E9BC-4171-AAF7-CAEBCD2573E2}" type="datetimeFigureOut">
              <a:rPr lang="tr-TR" smtClean="0"/>
              <a:t>9.01.2024</a:t>
            </a:fld>
            <a:endParaRPr lang="tr-TR"/>
          </a:p>
        </p:txBody>
      </p:sp>
      <p:sp>
        <p:nvSpPr>
          <p:cNvPr id="6" name="Alt Bilgi Yer Tutucusu 5">
            <a:extLst>
              <a:ext uri="{FF2B5EF4-FFF2-40B4-BE49-F238E27FC236}">
                <a16:creationId xmlns:a16="http://schemas.microsoft.com/office/drawing/2014/main" id="{95675728-24FF-4DE0-B696-7A9E8EF31EF1}"/>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5E3D697E-93C4-41F9-ABA9-5D75D93D9EBF}"/>
              </a:ext>
            </a:extLst>
          </p:cNvPr>
          <p:cNvSpPr>
            <a:spLocks noGrp="1"/>
          </p:cNvSpPr>
          <p:nvPr>
            <p:ph type="sldNum" sz="quarter" idx="12"/>
          </p:nvPr>
        </p:nvSpPr>
        <p:spPr/>
        <p:txBody>
          <a:bodyPr/>
          <a:lstStyle/>
          <a:p>
            <a:fld id="{EE341932-601C-40CE-B5D3-CBD76F497040}" type="slidenum">
              <a:rPr lang="tr-TR" smtClean="0"/>
              <a:t>‹#›</a:t>
            </a:fld>
            <a:endParaRPr lang="tr-TR"/>
          </a:p>
        </p:txBody>
      </p:sp>
    </p:spTree>
    <p:extLst>
      <p:ext uri="{BB962C8B-B14F-4D97-AF65-F5344CB8AC3E}">
        <p14:creationId xmlns:p14="http://schemas.microsoft.com/office/powerpoint/2010/main" val="3609238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20515C67-AC33-4C10-B7A0-158AAABB23A1}"/>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B3752368-1885-4083-B031-96EE49D1CD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4A077F34-6A52-481C-8392-6DEBDC6486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a:extLst>
              <a:ext uri="{FF2B5EF4-FFF2-40B4-BE49-F238E27FC236}">
                <a16:creationId xmlns:a16="http://schemas.microsoft.com/office/drawing/2014/main" id="{3B927DFB-A361-4D5C-A6D6-6854741BB94E}"/>
              </a:ext>
            </a:extLst>
          </p:cNvPr>
          <p:cNvSpPr>
            <a:spLocks noGrp="1"/>
          </p:cNvSpPr>
          <p:nvPr>
            <p:ph type="dt" sz="half" idx="10"/>
          </p:nvPr>
        </p:nvSpPr>
        <p:spPr/>
        <p:txBody>
          <a:bodyPr/>
          <a:lstStyle/>
          <a:p>
            <a:fld id="{498ACDE6-E9BC-4171-AAF7-CAEBCD2573E2}" type="datetimeFigureOut">
              <a:rPr lang="tr-TR" smtClean="0"/>
              <a:t>9.01.2024</a:t>
            </a:fld>
            <a:endParaRPr lang="tr-TR"/>
          </a:p>
        </p:txBody>
      </p:sp>
      <p:sp>
        <p:nvSpPr>
          <p:cNvPr id="6" name="Alt Bilgi Yer Tutucusu 5">
            <a:extLst>
              <a:ext uri="{FF2B5EF4-FFF2-40B4-BE49-F238E27FC236}">
                <a16:creationId xmlns:a16="http://schemas.microsoft.com/office/drawing/2014/main" id="{79DA23C6-2D9D-450B-9095-954D2798DDF4}"/>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713972AE-ED6E-4053-BE78-148BD3314050}"/>
              </a:ext>
            </a:extLst>
          </p:cNvPr>
          <p:cNvSpPr>
            <a:spLocks noGrp="1"/>
          </p:cNvSpPr>
          <p:nvPr>
            <p:ph type="sldNum" sz="quarter" idx="12"/>
          </p:nvPr>
        </p:nvSpPr>
        <p:spPr/>
        <p:txBody>
          <a:bodyPr/>
          <a:lstStyle/>
          <a:p>
            <a:fld id="{EE341932-601C-40CE-B5D3-CBD76F497040}" type="slidenum">
              <a:rPr lang="tr-TR" smtClean="0"/>
              <a:t>‹#›</a:t>
            </a:fld>
            <a:endParaRPr lang="tr-TR"/>
          </a:p>
        </p:txBody>
      </p:sp>
    </p:spTree>
    <p:extLst>
      <p:ext uri="{BB962C8B-B14F-4D97-AF65-F5344CB8AC3E}">
        <p14:creationId xmlns:p14="http://schemas.microsoft.com/office/powerpoint/2010/main" val="17557594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CE0F86B7-5B5B-4648-966E-81746BB6AC4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3F619620-3DE8-4DF0-BBE4-1029075BA94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B6014141-853A-4749-AFAA-195BDFEADA0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8ACDE6-E9BC-4171-AAF7-CAEBCD2573E2}" type="datetimeFigureOut">
              <a:rPr lang="tr-TR" smtClean="0"/>
              <a:t>9.01.2024</a:t>
            </a:fld>
            <a:endParaRPr lang="tr-TR"/>
          </a:p>
        </p:txBody>
      </p:sp>
      <p:sp>
        <p:nvSpPr>
          <p:cNvPr id="5" name="Alt Bilgi Yer Tutucusu 4">
            <a:extLst>
              <a:ext uri="{FF2B5EF4-FFF2-40B4-BE49-F238E27FC236}">
                <a16:creationId xmlns:a16="http://schemas.microsoft.com/office/drawing/2014/main" id="{0FF2A13A-547A-4F0B-928C-10BADA0F4E4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40E9381F-9E8E-4DFC-97D6-8D497EDB5DE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341932-601C-40CE-B5D3-CBD76F497040}" type="slidenum">
              <a:rPr lang="tr-TR" smtClean="0"/>
              <a:t>‹#›</a:t>
            </a:fld>
            <a:endParaRPr lang="tr-TR"/>
          </a:p>
        </p:txBody>
      </p:sp>
    </p:spTree>
    <p:extLst>
      <p:ext uri="{BB962C8B-B14F-4D97-AF65-F5344CB8AC3E}">
        <p14:creationId xmlns:p14="http://schemas.microsoft.com/office/powerpoint/2010/main" val="3943061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emf"/></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7.xml"/><Relationship Id="rId5" Type="http://schemas.openxmlformats.org/officeDocument/2006/relationships/image" Target="../media/image8.emf"/><Relationship Id="rId4" Type="http://schemas.openxmlformats.org/officeDocument/2006/relationships/image" Target="../media/image7.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kış Çizelgesi: Önceden Tanımlı İşlem 4">
            <a:extLst>
              <a:ext uri="{FF2B5EF4-FFF2-40B4-BE49-F238E27FC236}">
                <a16:creationId xmlns:a16="http://schemas.microsoft.com/office/drawing/2014/main" id="{0BB9D5C7-D3E4-42C8-9ED6-E0B2ABBB2689}"/>
              </a:ext>
            </a:extLst>
          </p:cNvPr>
          <p:cNvSpPr/>
          <p:nvPr/>
        </p:nvSpPr>
        <p:spPr>
          <a:xfrm>
            <a:off x="382578" y="0"/>
            <a:ext cx="11487706" cy="6445189"/>
          </a:xfrm>
          <a:prstGeom prst="flowChartPredefinedProcess">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tr-TR" sz="4400" dirty="0"/>
          </a:p>
          <a:p>
            <a:pPr algn="ctr"/>
            <a:endParaRPr lang="tr-TR" sz="4400" dirty="0"/>
          </a:p>
        </p:txBody>
      </p:sp>
      <p:sp>
        <p:nvSpPr>
          <p:cNvPr id="4" name="Unvan 1">
            <a:extLst>
              <a:ext uri="{FF2B5EF4-FFF2-40B4-BE49-F238E27FC236}">
                <a16:creationId xmlns:a16="http://schemas.microsoft.com/office/drawing/2014/main" id="{1992B13F-3D13-4FDA-86C2-30D6AB52A560}"/>
              </a:ext>
            </a:extLst>
          </p:cNvPr>
          <p:cNvSpPr txBox="1">
            <a:spLocks/>
          </p:cNvSpPr>
          <p:nvPr/>
        </p:nvSpPr>
        <p:spPr>
          <a:xfrm>
            <a:off x="2035316" y="1083274"/>
            <a:ext cx="8297562" cy="434770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tr-TR" sz="2000" b="1" i="1" dirty="0">
              <a:latin typeface="Arial" panose="020B0604020202020204" pitchFamily="34" charset="0"/>
              <a:cs typeface="Arial" panose="020B0604020202020204" pitchFamily="34" charset="0"/>
            </a:endParaRPr>
          </a:p>
          <a:p>
            <a:pPr algn="ctr"/>
            <a:endParaRPr lang="tr-TR" sz="3600" b="1" i="1" dirty="0">
              <a:latin typeface="Arial" panose="020B0604020202020204" pitchFamily="34" charset="0"/>
              <a:cs typeface="Arial" panose="020B0604020202020204" pitchFamily="34" charset="0"/>
            </a:endParaRPr>
          </a:p>
          <a:p>
            <a:pPr algn="ctr"/>
            <a:r>
              <a:rPr lang="tr-TR" sz="3600" b="1" i="1">
                <a:latin typeface="Arial" panose="020B0604020202020204" pitchFamily="34" charset="0"/>
                <a:cs typeface="Arial" panose="020B0604020202020204" pitchFamily="34" charset="0"/>
              </a:rPr>
              <a:t>BARTIN İL KÜLTÜR ve TURİZM MÜDÜRLÜĞÜ</a:t>
            </a:r>
            <a:endParaRPr lang="tr-TR" sz="3600" b="1" i="1" dirty="0">
              <a:latin typeface="Arial" panose="020B0604020202020204" pitchFamily="34" charset="0"/>
              <a:cs typeface="Arial" panose="020B0604020202020204" pitchFamily="34" charset="0"/>
            </a:endParaRPr>
          </a:p>
          <a:p>
            <a:pPr algn="ctr"/>
            <a:endParaRPr lang="tr-TR" sz="3600" b="1" i="1" dirty="0">
              <a:latin typeface="Arial" panose="020B0604020202020204" pitchFamily="34" charset="0"/>
              <a:cs typeface="Arial" panose="020B0604020202020204" pitchFamily="34" charset="0"/>
            </a:endParaRPr>
          </a:p>
          <a:p>
            <a:pPr algn="ctr"/>
            <a:r>
              <a:rPr lang="tr-TR" sz="3600" b="1" i="1" dirty="0">
                <a:latin typeface="Arial" panose="020B0604020202020204" pitchFamily="34" charset="0"/>
                <a:cs typeface="Arial" panose="020B0604020202020204" pitchFamily="34" charset="0"/>
              </a:rPr>
              <a:t>TURİZM AMAÇLI KİRALAMA İZİN BELGESİ İŞLEMLERİ</a:t>
            </a:r>
          </a:p>
          <a:p>
            <a:pPr algn="ctr"/>
            <a:r>
              <a:rPr lang="tr-TR" sz="3600" b="1" i="1" dirty="0">
                <a:latin typeface="Arial" panose="020B0604020202020204" pitchFamily="34" charset="0"/>
                <a:cs typeface="Arial" panose="020B0604020202020204" pitchFamily="34" charset="0"/>
              </a:rPr>
              <a:t>(7464 SAYILI KANUN)</a:t>
            </a:r>
          </a:p>
        </p:txBody>
      </p:sp>
    </p:spTree>
    <p:extLst>
      <p:ext uri="{BB962C8B-B14F-4D97-AF65-F5344CB8AC3E}">
        <p14:creationId xmlns:p14="http://schemas.microsoft.com/office/powerpoint/2010/main" val="42061074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5F4C3771-8F10-416E-964E-2C9F1A5FB34A}"/>
              </a:ext>
            </a:extLst>
          </p:cNvPr>
          <p:cNvSpPr txBox="1">
            <a:spLocks/>
          </p:cNvSpPr>
          <p:nvPr/>
        </p:nvSpPr>
        <p:spPr>
          <a:xfrm>
            <a:off x="766536" y="531844"/>
            <a:ext cx="10515600" cy="561358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400" b="1" i="1" dirty="0">
                <a:solidFill>
                  <a:srgbClr val="FF0000"/>
                </a:solidFill>
                <a:latin typeface="Arial" panose="020B0604020202020204" pitchFamily="34" charset="0"/>
                <a:cs typeface="Arial" panose="020B0604020202020204" pitchFamily="34" charset="0"/>
              </a:rPr>
              <a:t>BAŞVURU YAPILACAK KONUT SAYISINDA SINIR VAR MI?</a:t>
            </a:r>
          </a:p>
          <a:p>
            <a:pPr algn="ctr"/>
            <a:endParaRPr lang="tr-TR" sz="2400" b="1" i="1" dirty="0">
              <a:solidFill>
                <a:srgbClr val="FF0000"/>
              </a:solidFill>
              <a:latin typeface="Arial" panose="020B0604020202020204" pitchFamily="34" charset="0"/>
              <a:cs typeface="Arial" panose="020B0604020202020204" pitchFamily="34" charset="0"/>
            </a:endParaRPr>
          </a:p>
          <a:p>
            <a:pPr algn="ctr"/>
            <a:r>
              <a:rPr lang="tr-TR" sz="2400" dirty="0">
                <a:latin typeface="Arial" panose="020B0604020202020204" pitchFamily="34" charset="0"/>
                <a:cs typeface="Arial" panose="020B0604020202020204" pitchFamily="34" charset="0"/>
              </a:rPr>
              <a:t>Üçten fazla bağımsız bölüm (konut) bulunan binalarda(tek bir blokta), bu binada yer alan konutların en fazla yüzde yirmi beşi için aynı kişi adına izin belgesi düzenlenebilir. Diğer bir ifadeyle, bir konut binasındaki (apartman)  tüm daireler için tek bir kişi tarafından izin belgesi alınarak binanın otel olarak işletilmesi mümkün değildir.</a:t>
            </a:r>
          </a:p>
          <a:p>
            <a:pPr algn="ctr"/>
            <a:r>
              <a:rPr lang="tr-TR" sz="2400" dirty="0">
                <a:latin typeface="Arial" panose="020B0604020202020204" pitchFamily="34" charset="0"/>
                <a:cs typeface="Arial" panose="020B0604020202020204" pitchFamily="34" charset="0"/>
              </a:rPr>
              <a:t>Bu sınırlamaya uyulması kaydıyla, aynı gerçek veya tüzel kişinin başvuru yapacağı konut sayısında bir sınırlama söz konusu değildir. Ancak sayının beşi geçmesi durumunda ayrıca işyeri açma ve çalışma ruhsatı alınması zorunludur.</a:t>
            </a:r>
          </a:p>
          <a:p>
            <a:pPr algn="ctr"/>
            <a:endParaRPr lang="tr-TR" sz="2400" b="1" i="1" dirty="0">
              <a:latin typeface="Arial" panose="020B0604020202020204" pitchFamily="34" charset="0"/>
              <a:cs typeface="Arial" panose="020B0604020202020204" pitchFamily="34" charset="0"/>
            </a:endParaRPr>
          </a:p>
          <a:p>
            <a:pPr algn="ctr"/>
            <a:r>
              <a:rPr lang="tr-TR" sz="2400" i="1" u="sng" dirty="0">
                <a:solidFill>
                  <a:srgbClr val="FF0000"/>
                </a:solidFill>
                <a:latin typeface="Arial" panose="020B0604020202020204" pitchFamily="34" charset="0"/>
                <a:cs typeface="Arial" panose="020B0604020202020204" pitchFamily="34" charset="0"/>
              </a:rPr>
              <a:t>Başvuru sisteminde, başvuru yapılan binadaki toplam bağımsız bölüm sayısı sorgulanmakta olup, bu sayı esas alınarak işlemlerin yürütülmesi, belirtilen sınırlamaya uymayan başvuruların reddedilmesi gerekmektedir.</a:t>
            </a:r>
          </a:p>
          <a:p>
            <a:pPr algn="ctr"/>
            <a:endParaRPr lang="tr-TR" sz="2400" b="1" i="1" dirty="0">
              <a:latin typeface="Arial" panose="020B0604020202020204" pitchFamily="34" charset="0"/>
              <a:cs typeface="Arial" panose="020B0604020202020204" pitchFamily="34" charset="0"/>
            </a:endParaRPr>
          </a:p>
          <a:p>
            <a:pPr algn="ctr"/>
            <a:endParaRPr lang="tr-TR" sz="2400" b="1" i="1" dirty="0">
              <a:latin typeface="Arial" panose="020B0604020202020204" pitchFamily="34" charset="0"/>
              <a:cs typeface="Arial" panose="020B0604020202020204" pitchFamily="34" charset="0"/>
            </a:endParaRPr>
          </a:p>
          <a:p>
            <a:pPr algn="ctr"/>
            <a:endParaRPr lang="tr-TR" sz="2400" b="1" i="1" dirty="0">
              <a:solidFill>
                <a:srgbClr val="FF0000"/>
              </a:solidFill>
              <a:latin typeface="Arial" panose="020B0604020202020204" pitchFamily="34" charset="0"/>
              <a:cs typeface="Arial" panose="020B0604020202020204" pitchFamily="34" charset="0"/>
            </a:endParaRPr>
          </a:p>
          <a:p>
            <a:pPr algn="just"/>
            <a:endParaRPr lang="tr-TR" sz="2800"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700058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5F4C3771-8F10-416E-964E-2C9F1A5FB34A}"/>
              </a:ext>
            </a:extLst>
          </p:cNvPr>
          <p:cNvSpPr txBox="1">
            <a:spLocks/>
          </p:cNvSpPr>
          <p:nvPr/>
        </p:nvSpPr>
        <p:spPr>
          <a:xfrm>
            <a:off x="766536" y="531845"/>
            <a:ext cx="10515600" cy="252660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400" b="1" i="1" dirty="0">
                <a:solidFill>
                  <a:srgbClr val="FF0000"/>
                </a:solidFill>
                <a:latin typeface="Arial" panose="020B0604020202020204" pitchFamily="34" charset="0"/>
                <a:cs typeface="Arial" panose="020B0604020202020204" pitchFamily="34" charset="0"/>
              </a:rPr>
              <a:t>BAŞVURUDA HANGİ BİLGİ VE BELGELER SUNULMALIDIR?</a:t>
            </a:r>
          </a:p>
          <a:p>
            <a:pPr algn="ctr"/>
            <a:endParaRPr lang="tr-TR" sz="2400" b="1" i="1" dirty="0">
              <a:latin typeface="Arial" panose="020B0604020202020204" pitchFamily="34" charset="0"/>
              <a:cs typeface="Arial" panose="020B0604020202020204" pitchFamily="34" charset="0"/>
            </a:endParaRPr>
          </a:p>
          <a:p>
            <a:pPr algn="ctr"/>
            <a:r>
              <a:rPr lang="tr-TR" sz="2400" dirty="0">
                <a:latin typeface="Arial" panose="020B0604020202020204" pitchFamily="34" charset="0"/>
                <a:cs typeface="Arial" panose="020B0604020202020204" pitchFamily="34" charset="0"/>
              </a:rPr>
              <a:t>Kanuna göre, konutun bulunduğu binaya, başvuru yapılan konut sayısına, konutun yüksek nitelikli konut (rezidans) olup olmamasına, başvuru sahibinin  niteliklerine bağlı olarak farklı bilgi ve belgelerin sunulması  gerekmektedir. Bunlar aşağıda sayılmaktadır (Rezidans başvuruları Bakanlıkça değerlendirileceğinden burada ayrıca sayılmamıştır):</a:t>
            </a:r>
          </a:p>
          <a:p>
            <a:pPr algn="ctr"/>
            <a:endParaRPr lang="tr-TR" sz="2400" b="1" i="1" dirty="0">
              <a:latin typeface="Arial" panose="020B0604020202020204" pitchFamily="34" charset="0"/>
              <a:cs typeface="Arial" panose="020B0604020202020204" pitchFamily="34" charset="0"/>
            </a:endParaRPr>
          </a:p>
          <a:p>
            <a:pPr algn="ctr"/>
            <a:endParaRPr lang="tr-TR" sz="2400" b="1" i="1" dirty="0">
              <a:latin typeface="Arial" panose="020B0604020202020204" pitchFamily="34" charset="0"/>
              <a:cs typeface="Arial" panose="020B0604020202020204" pitchFamily="34" charset="0"/>
            </a:endParaRPr>
          </a:p>
          <a:p>
            <a:pPr algn="ctr"/>
            <a:endParaRPr lang="tr-TR" sz="2400" b="1" i="1" dirty="0">
              <a:latin typeface="Arial" panose="020B0604020202020204" pitchFamily="34" charset="0"/>
              <a:cs typeface="Arial" panose="020B0604020202020204" pitchFamily="34" charset="0"/>
            </a:endParaRPr>
          </a:p>
          <a:p>
            <a:pPr algn="ctr"/>
            <a:endParaRPr lang="tr-TR" sz="2400" b="1" i="1" dirty="0">
              <a:solidFill>
                <a:srgbClr val="FF0000"/>
              </a:solidFill>
              <a:latin typeface="Arial" panose="020B0604020202020204" pitchFamily="34" charset="0"/>
              <a:cs typeface="Arial" panose="020B0604020202020204" pitchFamily="34" charset="0"/>
            </a:endParaRPr>
          </a:p>
          <a:p>
            <a:pPr algn="just"/>
            <a:endParaRPr lang="tr-TR" sz="2800" b="1" i="1" dirty="0">
              <a:latin typeface="Arial" panose="020B0604020202020204" pitchFamily="34" charset="0"/>
              <a:cs typeface="Arial" panose="020B0604020202020204" pitchFamily="34" charset="0"/>
            </a:endParaRPr>
          </a:p>
        </p:txBody>
      </p:sp>
      <p:pic>
        <p:nvPicPr>
          <p:cNvPr id="4" name="Resim 3">
            <a:extLst>
              <a:ext uri="{FF2B5EF4-FFF2-40B4-BE49-F238E27FC236}">
                <a16:creationId xmlns:a16="http://schemas.microsoft.com/office/drawing/2014/main" id="{82516E33-4A9B-45B5-947B-CC033080D22C}"/>
              </a:ext>
            </a:extLst>
          </p:cNvPr>
          <p:cNvPicPr>
            <a:picLocks noChangeAspect="1"/>
          </p:cNvPicPr>
          <p:nvPr/>
        </p:nvPicPr>
        <p:blipFill>
          <a:blip r:embed="rId2"/>
          <a:stretch>
            <a:fillRect/>
          </a:stretch>
        </p:blipFill>
        <p:spPr>
          <a:xfrm>
            <a:off x="2562225" y="3058450"/>
            <a:ext cx="7067550" cy="3067050"/>
          </a:xfrm>
          <a:prstGeom prst="rect">
            <a:avLst/>
          </a:prstGeom>
        </p:spPr>
      </p:pic>
    </p:spTree>
    <p:extLst>
      <p:ext uri="{BB962C8B-B14F-4D97-AF65-F5344CB8AC3E}">
        <p14:creationId xmlns:p14="http://schemas.microsoft.com/office/powerpoint/2010/main" val="37271186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5F4C3771-8F10-416E-964E-2C9F1A5FB34A}"/>
              </a:ext>
            </a:extLst>
          </p:cNvPr>
          <p:cNvSpPr txBox="1">
            <a:spLocks/>
          </p:cNvSpPr>
          <p:nvPr/>
        </p:nvSpPr>
        <p:spPr>
          <a:xfrm>
            <a:off x="840677" y="185854"/>
            <a:ext cx="10515600" cy="591014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400" b="1" i="1" u="sng" dirty="0">
                <a:solidFill>
                  <a:srgbClr val="FF0000"/>
                </a:solidFill>
                <a:latin typeface="Arial" panose="020B0604020202020204" pitchFamily="34" charset="0"/>
                <a:cs typeface="Arial" panose="020B0604020202020204" pitchFamily="34" charset="0"/>
              </a:rPr>
              <a:t>ORTAK BELGELER </a:t>
            </a:r>
          </a:p>
          <a:p>
            <a:pPr algn="ctr"/>
            <a:r>
              <a:rPr lang="tr-TR" sz="2400" b="1" i="1" u="sng" dirty="0">
                <a:solidFill>
                  <a:srgbClr val="FF0000"/>
                </a:solidFill>
                <a:latin typeface="Arial" panose="020B0604020202020204" pitchFamily="34" charset="0"/>
                <a:cs typeface="Arial" panose="020B0604020202020204" pitchFamily="34" charset="0"/>
              </a:rPr>
              <a:t>(Değerlendirme makamı tarafından kontrol edilecek belgeler)</a:t>
            </a:r>
          </a:p>
          <a:p>
            <a:pPr algn="just"/>
            <a:endParaRPr lang="tr-TR" sz="1400" b="1" i="1" dirty="0">
              <a:latin typeface="Arial" panose="020B0604020202020204" pitchFamily="34" charset="0"/>
              <a:cs typeface="Arial" panose="020B0604020202020204" pitchFamily="34" charset="0"/>
            </a:endParaRPr>
          </a:p>
          <a:p>
            <a:pPr algn="just"/>
            <a:endParaRPr lang="tr-TR" sz="1400" b="1" i="1" dirty="0">
              <a:latin typeface="Arial" panose="020B0604020202020204" pitchFamily="34" charset="0"/>
              <a:cs typeface="Arial" panose="020B0604020202020204" pitchFamily="34" charset="0"/>
            </a:endParaRPr>
          </a:p>
          <a:p>
            <a:pPr algn="just"/>
            <a:r>
              <a:rPr lang="tr-TR" sz="1400" b="1" i="1" dirty="0">
                <a:latin typeface="Arial" panose="020B0604020202020204" pitchFamily="34" charset="0"/>
                <a:cs typeface="Arial" panose="020B0604020202020204" pitchFamily="34" charset="0"/>
              </a:rPr>
              <a:t>a) Kiraya veren gerçek kişi ise;</a:t>
            </a:r>
          </a:p>
          <a:p>
            <a:pPr algn="just"/>
            <a:r>
              <a:rPr lang="tr-TR" sz="1400" b="1" i="1" dirty="0">
                <a:latin typeface="Arial" panose="020B0604020202020204" pitchFamily="34" charset="0"/>
                <a:cs typeface="Arial" panose="020B0604020202020204" pitchFamily="34" charset="0"/>
              </a:rPr>
              <a:t>1) Türkiye Cumhuriyeti kimlik kartı veya nüfus cüzdanı fotokopisi, yabancı uyruklu ise pasaport fotokopisi, </a:t>
            </a:r>
          </a:p>
          <a:p>
            <a:pPr algn="just"/>
            <a:r>
              <a:rPr lang="tr-TR" sz="1400" b="1" i="1" dirty="0">
                <a:latin typeface="Arial" panose="020B0604020202020204" pitchFamily="34" charset="0"/>
                <a:cs typeface="Arial" panose="020B0604020202020204" pitchFamily="34" charset="0"/>
              </a:rPr>
              <a:t>2) Kimlik belgesi veya pasaportta imza örneğinin bulunmaması durumunda imza beyannamesi, </a:t>
            </a:r>
          </a:p>
          <a:p>
            <a:pPr algn="just"/>
            <a:r>
              <a:rPr lang="tr-TR" sz="1400" b="1" i="1" dirty="0">
                <a:latin typeface="Arial" panose="020B0604020202020204" pitchFamily="34" charset="0"/>
                <a:cs typeface="Arial" panose="020B0604020202020204" pitchFamily="34" charset="0"/>
              </a:rPr>
              <a:t>b) Kiraya veren tüzel kişi ise;</a:t>
            </a:r>
          </a:p>
          <a:p>
            <a:r>
              <a:rPr lang="tr-TR" sz="1400" b="1" i="1" dirty="0">
                <a:latin typeface="Arial" panose="020B0604020202020204" pitchFamily="34" charset="0"/>
                <a:cs typeface="Arial" panose="020B0604020202020204" pitchFamily="34" charset="0"/>
              </a:rPr>
              <a:t>1) Ticaret siciline kayıtlı tüzel kişiler için vergi kimlik numarası ile ticaret sicil numarası veya MERSİS numarası, ticaret siciline kayıtlı olmayan tüzel kişiler için vergi kimlik numarası,</a:t>
            </a:r>
          </a:p>
          <a:p>
            <a:pPr algn="just"/>
            <a:r>
              <a:rPr lang="tr-TR" sz="1400" b="1" i="1" dirty="0">
                <a:latin typeface="Arial" panose="020B0604020202020204" pitchFamily="34" charset="0"/>
                <a:cs typeface="Arial" panose="020B0604020202020204" pitchFamily="34" charset="0"/>
              </a:rPr>
              <a:t>2) Şirketi temsile yetkili kişilere ilişkin imza sirküleri veya imza beyannamesi ya da üzerinde imza örneği bulunan Türkiye Cumhuriyeti kimlik kartı veya pasaport örneği</a:t>
            </a:r>
          </a:p>
          <a:p>
            <a:pPr algn="just"/>
            <a:r>
              <a:rPr lang="tr-TR" sz="1400" b="1" i="1" dirty="0">
                <a:latin typeface="Arial" panose="020B0604020202020204" pitchFamily="34" charset="0"/>
                <a:cs typeface="Arial" panose="020B0604020202020204" pitchFamily="34" charset="0"/>
              </a:rPr>
              <a:t>c) Konut üzerindeki mülkiyet haklarını ve diğer ayni hakları gösteren güncel tapu örneği/kaydı, </a:t>
            </a:r>
          </a:p>
          <a:p>
            <a:pPr algn="just"/>
            <a:r>
              <a:rPr lang="tr-TR" sz="1400" b="1" i="1" dirty="0">
                <a:latin typeface="Arial" panose="020B0604020202020204" pitchFamily="34" charset="0"/>
                <a:cs typeface="Arial" panose="020B0604020202020204" pitchFamily="34" charset="0"/>
              </a:rPr>
              <a:t>ç) Konut üzerinde birlikte mülkiyet bulunması durumunda;</a:t>
            </a:r>
          </a:p>
          <a:p>
            <a:pPr algn="just"/>
            <a:r>
              <a:rPr lang="tr-TR" sz="1400" b="1" i="1" dirty="0">
                <a:latin typeface="Arial" panose="020B0604020202020204" pitchFamily="34" charset="0"/>
                <a:cs typeface="Arial" panose="020B0604020202020204" pitchFamily="34" charset="0"/>
              </a:rPr>
              <a:t>1) Paylı mülkiyet durumunda, pay ve paydaş çoğunluğunun sağlayacak şekilde başvuruya onay veren maliklere ilişkin yukarıda (a) ve (b) maddelerinde belirtilen belgeler ve başvuruya onay verdiklerine dair imzalı beyanları ile Bakanlık nezdinde temsil ve ilzama yetkili ve Bakanlığa karşı sorumlu olan kiraya verenin belirtildiği, tüm maliklerin yazılı beyanı,</a:t>
            </a:r>
          </a:p>
          <a:p>
            <a:pPr algn="just"/>
            <a:r>
              <a:rPr lang="tr-TR" sz="1400" b="1" i="1" dirty="0">
                <a:latin typeface="Arial" panose="020B0604020202020204" pitchFamily="34" charset="0"/>
                <a:cs typeface="Arial" panose="020B0604020202020204" pitchFamily="34" charset="0"/>
              </a:rPr>
              <a:t>2) Elbirliği mülkiyeti durumunda tüm maliklere ilişkin (a) ve (b) bentlerinde belirtilen belgeler ve başvuruya onay verdiklerine dair imzalı beyanları Bakanlık nezdinde temsil ve ilzama yetkili ve Bakanlığa karşı sorumlu olan kiraya verenin belirtildiği, tüm maliklerin yazılı beyanı,</a:t>
            </a:r>
          </a:p>
          <a:p>
            <a:pPr algn="just"/>
            <a:r>
              <a:rPr lang="tr-TR" sz="1400" b="1" i="1" dirty="0">
                <a:latin typeface="Arial" panose="020B0604020202020204" pitchFamily="34" charset="0"/>
                <a:cs typeface="Arial" panose="020B0604020202020204" pitchFamily="34" charset="0"/>
              </a:rPr>
              <a:t>d) Başvurunun vekaleten yapılması durumunda, yukarıdaki bentlerde sayılan belgelere ek olarak, kiraya veren veya temsile yetkili kişiler tarafından imzalanmış noter tarafından düzenlenmiş vekaletname örneği, </a:t>
            </a:r>
          </a:p>
          <a:p>
            <a:pPr algn="just"/>
            <a:r>
              <a:rPr lang="tr-TR" sz="1400" b="1" i="1" dirty="0">
                <a:latin typeface="Arial" panose="020B0604020202020204" pitchFamily="34" charset="0"/>
                <a:cs typeface="Arial" panose="020B0604020202020204" pitchFamily="34" charset="0"/>
              </a:rPr>
              <a:t>e) Tapu kaydında konut amaçlı kat irtifakı ya da kat mülkiyeti bulunmayan bağımsız bölümler için konut olarak düzenlenmiş yapı kayıt belgesi(Müstakil konutları için).</a:t>
            </a:r>
          </a:p>
          <a:p>
            <a:pPr algn="ctr"/>
            <a:r>
              <a:rPr lang="tr-TR" sz="1400" b="1" i="1" u="sng" dirty="0">
                <a:solidFill>
                  <a:srgbClr val="FF0000"/>
                </a:solidFill>
                <a:latin typeface="Arial" panose="020B0604020202020204" pitchFamily="34" charset="0"/>
                <a:cs typeface="Arial" panose="020B0604020202020204" pitchFamily="34" charset="0"/>
              </a:rPr>
              <a:t>ORTAK BELGELER AYNI ZAMANDA MÜSTAKİL KONUTLAR/VİLLALAR İÇİN ARANACAK BELGELERDİR</a:t>
            </a:r>
            <a:r>
              <a:rPr lang="tr-TR" sz="1400" b="1" i="1" dirty="0">
                <a:latin typeface="Arial" panose="020B0604020202020204" pitchFamily="34" charset="0"/>
                <a:cs typeface="Arial" panose="020B0604020202020204" pitchFamily="34" charset="0"/>
              </a:rPr>
              <a:t>.</a:t>
            </a:r>
          </a:p>
          <a:p>
            <a:pPr algn="ctr"/>
            <a:r>
              <a:rPr lang="tr-TR" sz="1400" b="1" i="1" u="sng" dirty="0">
                <a:solidFill>
                  <a:srgbClr val="FF0000"/>
                </a:solidFill>
                <a:latin typeface="Arial" panose="020B0604020202020204" pitchFamily="34" charset="0"/>
                <a:cs typeface="Arial" panose="020B0604020202020204" pitchFamily="34" charset="0"/>
              </a:rPr>
              <a:t>Bu belgeler, İzin belgesi  başvurusu yapan kişi ile başvuru yapılan konut üzerindeki hak sahiplerine ilişkin  olup, başvuru yapanın ve hak sahiplerinin niteliklerine uygun olan belgelerin izin belgesi için  başvurulan konutların niteliğinden ve sayısından bağımsız olarak tüm konutlar için sunulması zorunludur. </a:t>
            </a:r>
          </a:p>
          <a:p>
            <a:pPr algn="just"/>
            <a:endParaRPr lang="tr-TR" sz="1800" b="1" i="1" dirty="0">
              <a:latin typeface="Arial" panose="020B0604020202020204" pitchFamily="34" charset="0"/>
              <a:cs typeface="Arial" panose="020B0604020202020204" pitchFamily="34" charset="0"/>
            </a:endParaRPr>
          </a:p>
          <a:p>
            <a:pPr algn="ctr"/>
            <a:endParaRPr lang="tr-TR" sz="2400" b="1" i="1" dirty="0">
              <a:latin typeface="Arial" panose="020B0604020202020204" pitchFamily="34" charset="0"/>
              <a:cs typeface="Arial" panose="020B0604020202020204" pitchFamily="34" charset="0"/>
            </a:endParaRPr>
          </a:p>
          <a:p>
            <a:pPr algn="ctr"/>
            <a:endParaRPr lang="tr-TR" sz="2400" b="1" i="1" dirty="0">
              <a:latin typeface="Arial" panose="020B0604020202020204" pitchFamily="34" charset="0"/>
              <a:cs typeface="Arial" panose="020B0604020202020204" pitchFamily="34" charset="0"/>
            </a:endParaRPr>
          </a:p>
          <a:p>
            <a:pPr algn="ctr"/>
            <a:endParaRPr lang="tr-TR" sz="2400" b="1" i="1" dirty="0">
              <a:latin typeface="Arial" panose="020B0604020202020204" pitchFamily="34" charset="0"/>
              <a:cs typeface="Arial" panose="020B0604020202020204" pitchFamily="34" charset="0"/>
            </a:endParaRPr>
          </a:p>
          <a:p>
            <a:pPr algn="ctr"/>
            <a:endParaRPr lang="tr-TR" sz="2400" b="1" i="1" dirty="0">
              <a:solidFill>
                <a:srgbClr val="FF0000"/>
              </a:solidFill>
              <a:latin typeface="Arial" panose="020B0604020202020204" pitchFamily="34" charset="0"/>
              <a:cs typeface="Arial" panose="020B0604020202020204" pitchFamily="34" charset="0"/>
            </a:endParaRPr>
          </a:p>
          <a:p>
            <a:pPr algn="just"/>
            <a:endParaRPr lang="tr-TR" sz="2800"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9250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5F4C3771-8F10-416E-964E-2C9F1A5FB34A}"/>
              </a:ext>
            </a:extLst>
          </p:cNvPr>
          <p:cNvSpPr txBox="1">
            <a:spLocks/>
          </p:cNvSpPr>
          <p:nvPr/>
        </p:nvSpPr>
        <p:spPr>
          <a:xfrm>
            <a:off x="840677" y="185854"/>
            <a:ext cx="10515600" cy="553120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400" b="1" i="1" dirty="0">
                <a:solidFill>
                  <a:srgbClr val="FF0000"/>
                </a:solidFill>
                <a:latin typeface="Arial" panose="020B0604020202020204" pitchFamily="34" charset="0"/>
                <a:cs typeface="Arial" panose="020B0604020202020204" pitchFamily="34" charset="0"/>
              </a:rPr>
              <a:t>BİRDEN FAZLA BAĞIMSIZ BÖLÜMDEN (KONUT) OLUŞAN BİNALARDA BULUNAN KONUTLAR</a:t>
            </a:r>
          </a:p>
          <a:p>
            <a:pPr algn="ctr"/>
            <a:endParaRPr lang="tr-TR" sz="2400" b="1" i="1" dirty="0">
              <a:solidFill>
                <a:srgbClr val="FF0000"/>
              </a:solidFill>
              <a:latin typeface="Arial" panose="020B0604020202020204" pitchFamily="34" charset="0"/>
              <a:cs typeface="Arial" panose="020B0604020202020204" pitchFamily="34" charset="0"/>
            </a:endParaRPr>
          </a:p>
          <a:p>
            <a:pPr algn="just"/>
            <a:r>
              <a:rPr lang="tr-TR" sz="1800" b="1" i="1" dirty="0">
                <a:latin typeface="Arial" panose="020B0604020202020204" pitchFamily="34" charset="0"/>
                <a:cs typeface="Arial" panose="020B0604020202020204" pitchFamily="34" charset="0"/>
              </a:rPr>
              <a:t>A- Ortak belgeler ve ek olarak,</a:t>
            </a:r>
          </a:p>
          <a:p>
            <a:pPr algn="just"/>
            <a:r>
              <a:rPr lang="tr-TR" sz="1800" b="1" i="1" dirty="0">
                <a:latin typeface="Arial" panose="020B0604020202020204" pitchFamily="34" charset="0"/>
                <a:cs typeface="Arial" panose="020B0604020202020204" pitchFamily="34" charset="0"/>
              </a:rPr>
              <a:t>B- a) 1) Söz konusu konutta turizm amaçlı kiralama faaliyeti yürütülmesinin uygun görüldüğüne ilişkin bağımsız bölümün bulunduğu binada(blokta) yer alan konut nitelikli tüm bağımsız bölümlerin kat malikleri tarafından oy birliği ile alınan kararın noter onaylı örneği, </a:t>
            </a:r>
            <a:r>
              <a:rPr lang="tr-TR" sz="1800" b="1" i="1" u="sng" dirty="0">
                <a:solidFill>
                  <a:srgbClr val="FF0000"/>
                </a:solidFill>
                <a:latin typeface="Arial" panose="020B0604020202020204" pitchFamily="34" charset="0"/>
                <a:cs typeface="Arial" panose="020B0604020202020204" pitchFamily="34" charset="0"/>
              </a:rPr>
              <a:t>(Tüm kat maliklerinin katılarak olumlu oy vermiş oldukları açıkça kanıtlanmadıkça, kat malikleri genel kurulu tarafından – katılanların oybirliği ile olsa dahi-  alınmış olan karar  ya da yönetim planında  kiralamaya izin verilen hüküm bulunması yeterli değildir.)</a:t>
            </a:r>
          </a:p>
          <a:p>
            <a:r>
              <a:rPr lang="tr-TR" sz="1800" b="1" i="1" dirty="0">
                <a:latin typeface="Arial" panose="020B0604020202020204" pitchFamily="34" charset="0"/>
                <a:cs typeface="Arial" panose="020B0604020202020204" pitchFamily="34" charset="0"/>
              </a:rPr>
              <a:t>b) Aynı binada aynı kiraya veren adına izin belgesi talep edilen konut sayısının beşi geçmesi durumunda, ilave olarak;</a:t>
            </a:r>
          </a:p>
          <a:p>
            <a:r>
              <a:rPr lang="tr-TR" sz="1800" b="1" i="1" dirty="0">
                <a:latin typeface="Arial" panose="020B0604020202020204" pitchFamily="34" charset="0"/>
                <a:cs typeface="Arial" panose="020B0604020202020204" pitchFamily="34" charset="0"/>
              </a:rPr>
              <a:t> 1) İşyeri açma ve çalışma ruhsatı; </a:t>
            </a:r>
          </a:p>
          <a:p>
            <a:r>
              <a:rPr lang="tr-TR" sz="1800" b="1" i="1" dirty="0">
                <a:latin typeface="Arial" panose="020B0604020202020204" pitchFamily="34" charset="0"/>
                <a:cs typeface="Arial" panose="020B0604020202020204" pitchFamily="34" charset="0"/>
              </a:rPr>
              <a:t> 2) Başvuruya konu binanın, birden fazla bağımsız bölüm içeren binalardan (bloklardan) oluşan konut sitelerinde yer alması durumunda,  sitedeki tüm kat malikleri tarafından oy birliği ile alınan kararın noter onaylı örneği,</a:t>
            </a:r>
            <a:r>
              <a:rPr lang="tr-TR" sz="1800" b="1" i="1" u="sng" dirty="0">
                <a:solidFill>
                  <a:srgbClr val="FF0000"/>
                </a:solidFill>
                <a:latin typeface="Arial" panose="020B0604020202020204" pitchFamily="34" charset="0"/>
                <a:cs typeface="Arial" panose="020B0604020202020204" pitchFamily="34" charset="0"/>
              </a:rPr>
              <a:t> (Tüm kat maliklerinin katılarak olumlu oy vermiş oldukları açıkça kanıtlanmadıkça, kat malikleri genel kurulu tarafından – katılanların oybirliği ile olsa dahi-  alınmış olan karar  ya da yönetim planında  kiralamaya izin verilen hüküm bulunması yeterli değildir.)</a:t>
            </a:r>
          </a:p>
          <a:p>
            <a:endParaRPr lang="tr-TR" sz="2000" b="1" i="1" dirty="0">
              <a:latin typeface="Arial" panose="020B0604020202020204" pitchFamily="34" charset="0"/>
              <a:cs typeface="Arial" panose="020B0604020202020204" pitchFamily="34" charset="0"/>
            </a:endParaRPr>
          </a:p>
          <a:p>
            <a:pPr algn="just"/>
            <a:endParaRPr lang="tr-TR" sz="1800" b="1" i="1" dirty="0">
              <a:latin typeface="Arial" panose="020B0604020202020204" pitchFamily="34" charset="0"/>
              <a:cs typeface="Arial" panose="020B0604020202020204" pitchFamily="34" charset="0"/>
            </a:endParaRPr>
          </a:p>
          <a:p>
            <a:pPr algn="ctr"/>
            <a:endParaRPr lang="tr-TR" sz="2400" b="1" i="1" dirty="0">
              <a:latin typeface="Arial" panose="020B0604020202020204" pitchFamily="34" charset="0"/>
              <a:cs typeface="Arial" panose="020B0604020202020204" pitchFamily="34" charset="0"/>
            </a:endParaRPr>
          </a:p>
          <a:p>
            <a:pPr algn="ctr"/>
            <a:endParaRPr lang="tr-TR" sz="2400" b="1" i="1" dirty="0">
              <a:latin typeface="Arial" panose="020B0604020202020204" pitchFamily="34" charset="0"/>
              <a:cs typeface="Arial" panose="020B0604020202020204" pitchFamily="34" charset="0"/>
            </a:endParaRPr>
          </a:p>
          <a:p>
            <a:pPr algn="ctr"/>
            <a:endParaRPr lang="tr-TR" sz="2400" b="1" i="1" dirty="0">
              <a:latin typeface="Arial" panose="020B0604020202020204" pitchFamily="34" charset="0"/>
              <a:cs typeface="Arial" panose="020B0604020202020204" pitchFamily="34" charset="0"/>
            </a:endParaRPr>
          </a:p>
          <a:p>
            <a:pPr algn="ctr"/>
            <a:endParaRPr lang="tr-TR" sz="2400" b="1" i="1" dirty="0">
              <a:solidFill>
                <a:srgbClr val="FF0000"/>
              </a:solidFill>
              <a:latin typeface="Arial" panose="020B0604020202020204" pitchFamily="34" charset="0"/>
              <a:cs typeface="Arial" panose="020B0604020202020204" pitchFamily="34" charset="0"/>
            </a:endParaRPr>
          </a:p>
          <a:p>
            <a:pPr algn="just"/>
            <a:endParaRPr lang="tr-TR" sz="2800"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063729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5F4C3771-8F10-416E-964E-2C9F1A5FB34A}"/>
              </a:ext>
            </a:extLst>
          </p:cNvPr>
          <p:cNvSpPr txBox="1">
            <a:spLocks/>
          </p:cNvSpPr>
          <p:nvPr/>
        </p:nvSpPr>
        <p:spPr>
          <a:xfrm>
            <a:off x="840677" y="185854"/>
            <a:ext cx="10515600" cy="591014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tr-TR" sz="2400" b="1" i="1" u="none" strike="noStrike" kern="1200" cap="none" spc="0" normalizeH="0" baseline="0" noProof="0" dirty="0">
                <a:ln>
                  <a:noFill/>
                </a:ln>
                <a:solidFill>
                  <a:srgbClr val="FF0000"/>
                </a:solidFill>
                <a:effectLst/>
                <a:uLnTx/>
                <a:uFillTx/>
                <a:latin typeface="Arial" panose="020B0604020202020204" pitchFamily="34" charset="0"/>
                <a:ea typeface="+mj-ea"/>
                <a:cs typeface="Arial" panose="020B0604020202020204" pitchFamily="34" charset="0"/>
              </a:rPr>
              <a:t>KONUTLARIN SAHİP OLMASI GEREKEN</a:t>
            </a:r>
            <a:r>
              <a:rPr kumimoji="0" lang="tr-TR" sz="2400" b="1" i="1" u="none" strike="noStrike" kern="1200" cap="none" spc="0" normalizeH="0" noProof="0" dirty="0">
                <a:ln>
                  <a:noFill/>
                </a:ln>
                <a:solidFill>
                  <a:srgbClr val="FF0000"/>
                </a:solidFill>
                <a:effectLst/>
                <a:uLnTx/>
                <a:uFillTx/>
                <a:latin typeface="Arial" panose="020B0604020202020204" pitchFamily="34" charset="0"/>
                <a:ea typeface="+mj-ea"/>
                <a:cs typeface="Arial" panose="020B0604020202020204" pitchFamily="34" charset="0"/>
              </a:rPr>
              <a:t> ASGARİ NİTELİKLER(1)</a:t>
            </a:r>
          </a:p>
          <a:p>
            <a:pPr marL="0" marR="0" lvl="0" indent="0" algn="ctr" defTabSz="914400" rtl="0" eaLnBrk="1" fontAlgn="auto" latinLnBrk="0" hangingPunct="1">
              <a:lnSpc>
                <a:spcPct val="90000"/>
              </a:lnSpc>
              <a:spcBef>
                <a:spcPct val="0"/>
              </a:spcBef>
              <a:spcAft>
                <a:spcPts val="0"/>
              </a:spcAft>
              <a:buClrTx/>
              <a:buSzTx/>
              <a:buFontTx/>
              <a:buNone/>
              <a:tabLst/>
              <a:defRPr/>
            </a:pPr>
            <a:r>
              <a:rPr lang="tr-TR" sz="2400" b="1" i="1" dirty="0">
                <a:solidFill>
                  <a:srgbClr val="FF0000"/>
                </a:solidFill>
                <a:latin typeface="Arial" panose="020B0604020202020204" pitchFamily="34" charset="0"/>
                <a:cs typeface="Arial" panose="020B0604020202020204" pitchFamily="34" charset="0"/>
              </a:rPr>
              <a:t>(izin belgesi düzenlendikten sonra yapılacak denetimde değerlendirilir)</a:t>
            </a:r>
            <a:endParaRPr kumimoji="0" lang="tr-TR" sz="2400" b="1" i="1" u="none" strike="noStrike" kern="1200" cap="none" spc="0" normalizeH="0" noProof="0" dirty="0">
              <a:ln>
                <a:noFill/>
              </a:ln>
              <a:solidFill>
                <a:srgbClr val="FF0000"/>
              </a:solidFill>
              <a:effectLst/>
              <a:uLnTx/>
              <a:uFillTx/>
              <a:latin typeface="Arial" panose="020B0604020202020204" pitchFamily="34" charset="0"/>
              <a:ea typeface="+mj-ea"/>
              <a:cs typeface="Arial" panose="020B0604020202020204" pitchFamily="34" charset="0"/>
            </a:endParaRPr>
          </a:p>
          <a:p>
            <a:pPr lvl="0" algn="just"/>
            <a:endParaRPr lang="tr-TR" sz="1700" b="1" i="1" dirty="0">
              <a:solidFill>
                <a:prstClr val="black"/>
              </a:solidFill>
              <a:latin typeface="Arial" panose="020B0604020202020204" pitchFamily="34" charset="0"/>
              <a:cs typeface="Arial" panose="020B0604020202020204" pitchFamily="34" charset="0"/>
            </a:endParaRPr>
          </a:p>
          <a:p>
            <a:pPr lvl="0" algn="just"/>
            <a:r>
              <a:rPr lang="tr-TR" sz="2400" b="1" i="1" dirty="0">
                <a:solidFill>
                  <a:prstClr val="black"/>
                </a:solidFill>
                <a:latin typeface="Arial" panose="020B0604020202020204" pitchFamily="34" charset="0"/>
                <a:cs typeface="Arial" panose="020B0604020202020204" pitchFamily="34" charset="0"/>
              </a:rPr>
              <a:t>İzin belgesi için başvurulan konutların aşağıdaki nitelikleri sağlaması zorunludur:</a:t>
            </a:r>
          </a:p>
          <a:p>
            <a:pPr lvl="0" algn="just"/>
            <a:r>
              <a:rPr lang="tr-TR" sz="2400" b="1" i="1" dirty="0">
                <a:solidFill>
                  <a:prstClr val="black"/>
                </a:solidFill>
                <a:latin typeface="Arial" panose="020B0604020202020204" pitchFamily="34" charset="0"/>
                <a:cs typeface="Arial" panose="020B0604020202020204" pitchFamily="34" charset="0"/>
              </a:rPr>
              <a:t>a) En az bir yatak, tuvalet-banyo, yaşam alanı ile mutfak düzenlemesi. </a:t>
            </a:r>
          </a:p>
          <a:p>
            <a:pPr lvl="0" algn="just"/>
            <a:r>
              <a:rPr lang="tr-TR" sz="2400" b="1" i="1" dirty="0">
                <a:solidFill>
                  <a:prstClr val="black"/>
                </a:solidFill>
                <a:latin typeface="Arial" panose="020B0604020202020204" pitchFamily="34" charset="0"/>
                <a:cs typeface="Arial" panose="020B0604020202020204" pitchFamily="34" charset="0"/>
              </a:rPr>
              <a:t>b) Konutta soğuk ve sıcak su, yatak odalarında nitelikli yatak, kişi başı bir yastık, yastık kılıfı, çarşaf, iklim koşullarına göre pike veya yorgan, banyoda kişi başı yüz ve banyo havlusu.</a:t>
            </a:r>
          </a:p>
          <a:p>
            <a:pPr lvl="0" algn="just"/>
            <a:r>
              <a:rPr lang="tr-TR" sz="2400" b="1" i="1" dirty="0">
                <a:solidFill>
                  <a:prstClr val="black"/>
                </a:solidFill>
                <a:latin typeface="Arial" panose="020B0604020202020204" pitchFamily="34" charset="0"/>
                <a:cs typeface="Arial" panose="020B0604020202020204" pitchFamily="34" charset="0"/>
              </a:rPr>
              <a:t>c) Kimyevi yangın söndürücüler ile banyo-tuvalet hariç sabit ayrımı olan tüm bölümlerde yangına karşı duman detektörü, kapı arkalarında kaçış merdiveninin yerini gösteren kroki.</a:t>
            </a:r>
          </a:p>
          <a:p>
            <a:pPr lvl="0" algn="just"/>
            <a:r>
              <a:rPr lang="tr-TR" sz="2400" b="1" i="1" dirty="0">
                <a:solidFill>
                  <a:prstClr val="black"/>
                </a:solidFill>
                <a:latin typeface="Arial" panose="020B0604020202020204" pitchFamily="34" charset="0"/>
                <a:cs typeface="Arial" panose="020B0604020202020204" pitchFamily="34" charset="0"/>
              </a:rPr>
              <a:t>ç) Konutta kullanılan tefriş, dekorasyon, donanım ve cihazların standartlara uygun, temiz ve bakımlı ve çalışır durumda olması. </a:t>
            </a:r>
          </a:p>
          <a:p>
            <a:pPr lvl="0" algn="just"/>
            <a:r>
              <a:rPr lang="tr-TR" sz="2400" b="1" i="1" dirty="0">
                <a:solidFill>
                  <a:prstClr val="black"/>
                </a:solidFill>
                <a:latin typeface="Arial" panose="020B0604020202020204" pitchFamily="34" charset="0"/>
                <a:cs typeface="Arial" panose="020B0604020202020204" pitchFamily="34" charset="0"/>
              </a:rPr>
              <a:t>d) </a:t>
            </a:r>
            <a:r>
              <a:rPr lang="tr-TR" sz="2400" b="1" i="1" u="sng" dirty="0">
                <a:solidFill>
                  <a:prstClr val="black"/>
                </a:solidFill>
                <a:latin typeface="Arial" panose="020B0604020202020204" pitchFamily="34" charset="0"/>
                <a:cs typeface="Arial" panose="020B0604020202020204" pitchFamily="34" charset="0"/>
              </a:rPr>
              <a:t>Konutun kapasitesi; her yatak odası iki kişilik olacak şekilde hesaplanır, yatak odası sayıları haricinde en fazla iki kişilik kapasite ilave edilir. Bu şartları sağlayan oda sayısı daha fazla olsa dahi, aynı konutta konaklayabilecek kişi sayısı, üç yaşından küçük çocuklar hariç en fazla on iki kişidir. Belirlenen konut kapasitesi üzerinde kullanıcı alınamaz. </a:t>
            </a:r>
            <a:endParaRPr kumimoji="0" lang="tr-TR" sz="2400" b="1" i="1" u="sng"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just" defTabSz="914400" rtl="0" eaLnBrk="1" fontAlgn="auto" latinLnBrk="0" hangingPunct="1">
              <a:lnSpc>
                <a:spcPct val="90000"/>
              </a:lnSpc>
              <a:spcBef>
                <a:spcPct val="0"/>
              </a:spcBef>
              <a:spcAft>
                <a:spcPts val="0"/>
              </a:spcAft>
              <a:buClrTx/>
              <a:buSzTx/>
              <a:buFontTx/>
              <a:buNone/>
              <a:tabLst/>
              <a:defRPr/>
            </a:pPr>
            <a:endParaRPr kumimoji="0" lang="tr-TR" sz="1800" b="1" i="1"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a:p>
            <a:pPr marL="0" marR="0" lvl="0" indent="0" algn="just" defTabSz="914400" rtl="0" eaLnBrk="1" fontAlgn="auto" latinLnBrk="0" hangingPunct="1">
              <a:lnSpc>
                <a:spcPct val="90000"/>
              </a:lnSpc>
              <a:spcBef>
                <a:spcPct val="0"/>
              </a:spcBef>
              <a:spcAft>
                <a:spcPts val="0"/>
              </a:spcAft>
              <a:buClrTx/>
              <a:buSzTx/>
              <a:buFontTx/>
              <a:buNone/>
              <a:tabLst/>
              <a:defRPr/>
            </a:pPr>
            <a:endParaRPr kumimoji="0" lang="tr-TR" sz="1800" b="1" i="1"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a:p>
            <a:pPr marL="0" marR="0" lvl="0" indent="0" algn="just" defTabSz="914400" rtl="0" eaLnBrk="1" fontAlgn="auto" latinLnBrk="0" hangingPunct="1">
              <a:lnSpc>
                <a:spcPct val="90000"/>
              </a:lnSpc>
              <a:spcBef>
                <a:spcPct val="0"/>
              </a:spcBef>
              <a:spcAft>
                <a:spcPts val="0"/>
              </a:spcAft>
              <a:buClrTx/>
              <a:buSzTx/>
              <a:buFontTx/>
              <a:buNone/>
              <a:tabLst/>
              <a:defRPr/>
            </a:pPr>
            <a:endParaRPr kumimoji="0" lang="tr-TR" sz="2400" b="1" i="1"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tr-TR" sz="2400" b="1" i="1"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tr-TR" sz="2400" b="1" i="1"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tr-TR" sz="2400" b="1" i="1" u="none" strike="noStrike" kern="1200" cap="none" spc="0" normalizeH="0" baseline="0" noProof="0" dirty="0">
              <a:ln>
                <a:noFill/>
              </a:ln>
              <a:solidFill>
                <a:srgbClr val="FF0000"/>
              </a:solidFill>
              <a:effectLst/>
              <a:uLnTx/>
              <a:uFillTx/>
              <a:latin typeface="Arial" panose="020B0604020202020204" pitchFamily="34" charset="0"/>
              <a:ea typeface="+mj-ea"/>
              <a:cs typeface="Arial" panose="020B0604020202020204" pitchFamily="34" charset="0"/>
            </a:endParaRPr>
          </a:p>
          <a:p>
            <a:pPr marL="0" marR="0" lvl="0" indent="0" algn="just" defTabSz="914400" rtl="0" eaLnBrk="1" fontAlgn="auto" latinLnBrk="0" hangingPunct="1">
              <a:lnSpc>
                <a:spcPct val="90000"/>
              </a:lnSpc>
              <a:spcBef>
                <a:spcPct val="0"/>
              </a:spcBef>
              <a:spcAft>
                <a:spcPts val="0"/>
              </a:spcAft>
              <a:buClrTx/>
              <a:buSzTx/>
              <a:buFontTx/>
              <a:buNone/>
              <a:tabLst/>
              <a:defRPr/>
            </a:pPr>
            <a:endParaRPr kumimoji="0" lang="tr-TR" sz="2800" b="1" i="1"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31429922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5F4C3771-8F10-416E-964E-2C9F1A5FB34A}"/>
              </a:ext>
            </a:extLst>
          </p:cNvPr>
          <p:cNvSpPr txBox="1">
            <a:spLocks/>
          </p:cNvSpPr>
          <p:nvPr/>
        </p:nvSpPr>
        <p:spPr>
          <a:xfrm>
            <a:off x="840677" y="185854"/>
            <a:ext cx="10515600" cy="591014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tr-TR" sz="2400" b="1" i="1" u="none" strike="noStrike" kern="1200" cap="none" spc="0" normalizeH="0" baseline="0" noProof="0" dirty="0">
                <a:ln>
                  <a:noFill/>
                </a:ln>
                <a:solidFill>
                  <a:srgbClr val="FF0000"/>
                </a:solidFill>
                <a:effectLst/>
                <a:uLnTx/>
                <a:uFillTx/>
                <a:latin typeface="Arial" panose="020B0604020202020204" pitchFamily="34" charset="0"/>
                <a:ea typeface="+mj-ea"/>
                <a:cs typeface="Arial" panose="020B0604020202020204" pitchFamily="34" charset="0"/>
              </a:rPr>
              <a:t>KONUTLARIN SAHİP OLMASI GEREKEN</a:t>
            </a:r>
            <a:r>
              <a:rPr kumimoji="0" lang="tr-TR" sz="2400" b="1" i="1" u="none" strike="noStrike" kern="1200" cap="none" spc="0" normalizeH="0" noProof="0" dirty="0">
                <a:ln>
                  <a:noFill/>
                </a:ln>
                <a:solidFill>
                  <a:srgbClr val="FF0000"/>
                </a:solidFill>
                <a:effectLst/>
                <a:uLnTx/>
                <a:uFillTx/>
                <a:latin typeface="Arial" panose="020B0604020202020204" pitchFamily="34" charset="0"/>
                <a:ea typeface="+mj-ea"/>
                <a:cs typeface="Arial" panose="020B0604020202020204" pitchFamily="34" charset="0"/>
              </a:rPr>
              <a:t> ASGARİ NİTELİKLER(2)</a:t>
            </a:r>
          </a:p>
          <a:p>
            <a:pPr lvl="0" algn="just"/>
            <a:endParaRPr lang="tr-TR" sz="1800" b="1" i="1" dirty="0">
              <a:solidFill>
                <a:prstClr val="black"/>
              </a:solidFill>
              <a:latin typeface="Arial" panose="020B0604020202020204" pitchFamily="34" charset="0"/>
              <a:cs typeface="Arial" panose="020B0604020202020204" pitchFamily="34" charset="0"/>
            </a:endParaRPr>
          </a:p>
          <a:p>
            <a:pPr lvl="0" algn="just"/>
            <a:r>
              <a:rPr lang="tr-TR" sz="2000" b="1" i="1" dirty="0">
                <a:solidFill>
                  <a:prstClr val="black"/>
                </a:solidFill>
                <a:latin typeface="Arial" panose="020B0604020202020204" pitchFamily="34" charset="0"/>
                <a:cs typeface="Arial" panose="020B0604020202020204" pitchFamily="34" charset="0"/>
              </a:rPr>
              <a:t>İzin belgesi düzenlendikten sonra yukarıda belirtilenlere ek olarak aşağıdaki niteliklerin de sağlanması zorunludur:</a:t>
            </a:r>
          </a:p>
          <a:p>
            <a:pPr lvl="0" algn="just"/>
            <a:r>
              <a:rPr lang="tr-TR" sz="2000" b="1" i="1" dirty="0">
                <a:solidFill>
                  <a:prstClr val="black"/>
                </a:solidFill>
                <a:latin typeface="Arial" panose="020B0604020202020204" pitchFamily="34" charset="0"/>
                <a:cs typeface="Arial" panose="020B0604020202020204" pitchFamily="34" charset="0"/>
              </a:rPr>
              <a:t>a) Konutun tanıtım ve pazarlamasının yapıldığı her türlü ortamda konutun izin belgesinin örneği okunaklı bir şekilde yayınlanır. Bu tanıtımlarda aşağıdaki bilgilerin yer alması zorunludur:</a:t>
            </a:r>
          </a:p>
          <a:p>
            <a:pPr lvl="0" algn="just"/>
            <a:r>
              <a:rPr lang="tr-TR" sz="2000" b="1" i="1" dirty="0">
                <a:solidFill>
                  <a:prstClr val="black"/>
                </a:solidFill>
                <a:latin typeface="Arial" panose="020B0604020202020204" pitchFamily="34" charset="0"/>
                <a:cs typeface="Arial" panose="020B0604020202020204" pitchFamily="34" charset="0"/>
              </a:rPr>
              <a:t>1) Konutun konumu, kişi kapasitesi, kaçıncı katta yer aldığı, balkon/teras bulunup bulunmadığı, yatak odası, salon/yaşam alanı ve banyo-tuvalet sayısı, odalarda yer alan yatakların iki kişilik, tek kişilik bilgileri, tefriş malzemeleri, pişirme, yemek hazırlama, soğuk saklama, sıcak/soğuk içecek hazırlama, servis malzemeleri, çamaşır, bulaşık makinası, televizyon, saç kurutma makinesi gibi donanımlar ile ısıtma-soğutma sistemleri, şahsi veya ortak kullanımda olan spor üniteleri, </a:t>
            </a:r>
            <a:r>
              <a:rPr lang="tr-TR" sz="2000" b="1" i="1" dirty="0" err="1">
                <a:solidFill>
                  <a:prstClr val="black"/>
                </a:solidFill>
                <a:latin typeface="Arial" panose="020B0604020202020204" pitchFamily="34" charset="0"/>
                <a:cs typeface="Arial" panose="020B0604020202020204" pitchFamily="34" charset="0"/>
              </a:rPr>
              <a:t>spa</a:t>
            </a:r>
            <a:r>
              <a:rPr lang="tr-TR" sz="2000" b="1" i="1" dirty="0">
                <a:solidFill>
                  <a:prstClr val="black"/>
                </a:solidFill>
                <a:latin typeface="Arial" panose="020B0604020202020204" pitchFamily="34" charset="0"/>
                <a:cs typeface="Arial" panose="020B0604020202020204" pitchFamily="34" charset="0"/>
              </a:rPr>
              <a:t>, yüzme havuzu, otopark imkanı bulunup bulunmadığı, konuta erişimde ve konut dahilinde yer alan erişilebilirlik düzenlemeleri, evcil hayvan kabul edilip edilmediği, kablolu/kablosuz internet imkanının bulunup bulunmadığı gibi bilgiler ve sunulan diğer hizmetlere ilişkin bilgilendirme.</a:t>
            </a:r>
          </a:p>
          <a:p>
            <a:pPr lvl="0" algn="just"/>
            <a:r>
              <a:rPr lang="tr-TR" sz="2000" b="1" i="1" dirty="0">
                <a:solidFill>
                  <a:prstClr val="black"/>
                </a:solidFill>
                <a:latin typeface="Arial" panose="020B0604020202020204" pitchFamily="34" charset="0"/>
                <a:cs typeface="Arial" panose="020B0604020202020204" pitchFamily="34" charset="0"/>
              </a:rPr>
              <a:t>2) Site veya apartman yönetimi tarafından alınan kurallara ilişkin bilgilendirme.</a:t>
            </a:r>
          </a:p>
          <a:p>
            <a:pPr lvl="0" algn="just"/>
            <a:r>
              <a:rPr lang="tr-TR" sz="2000" b="1" i="1" dirty="0">
                <a:solidFill>
                  <a:prstClr val="black"/>
                </a:solidFill>
                <a:latin typeface="Arial" panose="020B0604020202020204" pitchFamily="34" charset="0"/>
                <a:cs typeface="Arial" panose="020B0604020202020204" pitchFamily="34" charset="0"/>
              </a:rPr>
              <a:t>3) Konutu teslim alma ve kullanım süresi sonunda boşaltılma saatleri ile temizlik hizmeti verilip verilmediğine ilişkin bilgilendirme.</a:t>
            </a:r>
          </a:p>
          <a:p>
            <a:pPr marL="0" marR="0" lvl="0" indent="0" algn="just" defTabSz="914400" rtl="0" eaLnBrk="1" fontAlgn="auto" latinLnBrk="0" hangingPunct="1">
              <a:lnSpc>
                <a:spcPct val="90000"/>
              </a:lnSpc>
              <a:spcBef>
                <a:spcPct val="0"/>
              </a:spcBef>
              <a:spcAft>
                <a:spcPts val="0"/>
              </a:spcAft>
              <a:buClrTx/>
              <a:buSzTx/>
              <a:buFontTx/>
              <a:buNone/>
              <a:tabLst/>
              <a:defRPr/>
            </a:pPr>
            <a:endParaRPr kumimoji="0" lang="tr-TR" sz="1800" b="1" i="1"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a:p>
            <a:pPr marL="0" marR="0" lvl="0" indent="0" algn="just" defTabSz="914400" rtl="0" eaLnBrk="1" fontAlgn="auto" latinLnBrk="0" hangingPunct="1">
              <a:lnSpc>
                <a:spcPct val="90000"/>
              </a:lnSpc>
              <a:spcBef>
                <a:spcPct val="0"/>
              </a:spcBef>
              <a:spcAft>
                <a:spcPts val="0"/>
              </a:spcAft>
              <a:buClrTx/>
              <a:buSzTx/>
              <a:buFontTx/>
              <a:buNone/>
              <a:tabLst/>
              <a:defRPr/>
            </a:pPr>
            <a:endParaRPr kumimoji="0" lang="tr-TR" sz="1800" b="1" i="1"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a:p>
            <a:pPr marL="0" marR="0" lvl="0" indent="0" algn="just" defTabSz="914400" rtl="0" eaLnBrk="1" fontAlgn="auto" latinLnBrk="0" hangingPunct="1">
              <a:lnSpc>
                <a:spcPct val="90000"/>
              </a:lnSpc>
              <a:spcBef>
                <a:spcPct val="0"/>
              </a:spcBef>
              <a:spcAft>
                <a:spcPts val="0"/>
              </a:spcAft>
              <a:buClrTx/>
              <a:buSzTx/>
              <a:buFontTx/>
              <a:buNone/>
              <a:tabLst/>
              <a:defRPr/>
            </a:pPr>
            <a:endParaRPr kumimoji="0" lang="tr-TR" sz="2400" b="1" i="1"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tr-TR" sz="2400" b="1" i="1"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tr-TR" sz="2400" b="1" i="1"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tr-TR" sz="2400" b="1" i="1" u="none" strike="noStrike" kern="1200" cap="none" spc="0" normalizeH="0" baseline="0" noProof="0" dirty="0">
              <a:ln>
                <a:noFill/>
              </a:ln>
              <a:solidFill>
                <a:srgbClr val="FF0000"/>
              </a:solidFill>
              <a:effectLst/>
              <a:uLnTx/>
              <a:uFillTx/>
              <a:latin typeface="Arial" panose="020B0604020202020204" pitchFamily="34" charset="0"/>
              <a:ea typeface="+mj-ea"/>
              <a:cs typeface="Arial" panose="020B0604020202020204" pitchFamily="34" charset="0"/>
            </a:endParaRPr>
          </a:p>
          <a:p>
            <a:pPr marL="0" marR="0" lvl="0" indent="0" algn="just" defTabSz="914400" rtl="0" eaLnBrk="1" fontAlgn="auto" latinLnBrk="0" hangingPunct="1">
              <a:lnSpc>
                <a:spcPct val="90000"/>
              </a:lnSpc>
              <a:spcBef>
                <a:spcPct val="0"/>
              </a:spcBef>
              <a:spcAft>
                <a:spcPts val="0"/>
              </a:spcAft>
              <a:buClrTx/>
              <a:buSzTx/>
              <a:buFontTx/>
              <a:buNone/>
              <a:tabLst/>
              <a:defRPr/>
            </a:pPr>
            <a:endParaRPr kumimoji="0" lang="tr-TR" sz="2800" b="1" i="1"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38123400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5F4C3771-8F10-416E-964E-2C9F1A5FB34A}"/>
              </a:ext>
            </a:extLst>
          </p:cNvPr>
          <p:cNvSpPr txBox="1">
            <a:spLocks/>
          </p:cNvSpPr>
          <p:nvPr/>
        </p:nvSpPr>
        <p:spPr>
          <a:xfrm>
            <a:off x="840677" y="185854"/>
            <a:ext cx="10515600" cy="591014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tr-TR" sz="2400" b="1" i="1" u="none" strike="noStrike" kern="1200" cap="none" spc="0" normalizeH="0" baseline="0" noProof="0" dirty="0">
                <a:ln>
                  <a:noFill/>
                </a:ln>
                <a:solidFill>
                  <a:srgbClr val="FF0000"/>
                </a:solidFill>
                <a:effectLst/>
                <a:uLnTx/>
                <a:uFillTx/>
                <a:latin typeface="Arial" panose="020B0604020202020204" pitchFamily="34" charset="0"/>
                <a:ea typeface="+mj-ea"/>
                <a:cs typeface="Arial" panose="020B0604020202020204" pitchFamily="34" charset="0"/>
              </a:rPr>
              <a:t>İZİN BELGESİ</a:t>
            </a:r>
            <a:r>
              <a:rPr kumimoji="0" lang="tr-TR" sz="2400" b="1" i="1" u="none" strike="noStrike" kern="1200" cap="none" spc="0" normalizeH="0" noProof="0" dirty="0">
                <a:ln>
                  <a:noFill/>
                </a:ln>
                <a:solidFill>
                  <a:srgbClr val="FF0000"/>
                </a:solidFill>
                <a:effectLst/>
                <a:uLnTx/>
                <a:uFillTx/>
                <a:latin typeface="Arial" panose="020B0604020202020204" pitchFamily="34" charset="0"/>
                <a:ea typeface="+mj-ea"/>
                <a:cs typeface="Arial" panose="020B0604020202020204" pitchFamily="34" charset="0"/>
              </a:rPr>
              <a:t> SAHİBİNİN YÜKÜMLÜLÜKLERİ</a:t>
            </a:r>
          </a:p>
          <a:p>
            <a:pPr lvl="0" algn="just"/>
            <a:endParaRPr lang="tr-TR" sz="1800" b="1" i="1" dirty="0">
              <a:solidFill>
                <a:prstClr val="black"/>
              </a:solidFill>
              <a:latin typeface="Arial" panose="020B0604020202020204" pitchFamily="34" charset="0"/>
              <a:cs typeface="Arial" panose="020B0604020202020204" pitchFamily="34" charset="0"/>
            </a:endParaRPr>
          </a:p>
          <a:p>
            <a:pPr lvl="0" algn="just"/>
            <a:r>
              <a:rPr lang="tr-TR" sz="2000" b="1" i="1" dirty="0">
                <a:solidFill>
                  <a:prstClr val="black"/>
                </a:solidFill>
                <a:latin typeface="Arial" panose="020B0604020202020204" pitchFamily="34" charset="0"/>
                <a:cs typeface="Arial" panose="020B0604020202020204" pitchFamily="34" charset="0"/>
              </a:rPr>
              <a:t>a) Kiralanan konutu yukarıda belirtilen niteliklerini sağlar şekilde kullanıcıya teslim etmek.</a:t>
            </a:r>
          </a:p>
          <a:p>
            <a:pPr lvl="0" algn="just"/>
            <a:r>
              <a:rPr lang="tr-TR" sz="2000" b="1" i="1" dirty="0">
                <a:solidFill>
                  <a:prstClr val="black"/>
                </a:solidFill>
                <a:latin typeface="Arial" panose="020B0604020202020204" pitchFamily="34" charset="0"/>
                <a:cs typeface="Arial" panose="020B0604020202020204" pitchFamily="34" charset="0"/>
              </a:rPr>
              <a:t>b) Asgari olarak, her kullanıcı değişiminde konutun temizlik ve bakımını düzenli olarak yapmak/yaptırmak, haşere ile düzenli olarak mücadele etmek ve buna ilişkin kayıtları muhafaza etmek.</a:t>
            </a:r>
          </a:p>
          <a:p>
            <a:pPr lvl="0" algn="just"/>
            <a:r>
              <a:rPr lang="tr-TR" sz="2000" b="1" i="1" dirty="0">
                <a:solidFill>
                  <a:prstClr val="black"/>
                </a:solidFill>
                <a:latin typeface="Arial" panose="020B0604020202020204" pitchFamily="34" charset="0"/>
                <a:cs typeface="Arial" panose="020B0604020202020204" pitchFamily="34" charset="0"/>
              </a:rPr>
              <a:t>c) Site veya bina yönetimi tarafından alınan kuralları yazılı olarak veya çevrimiçi ortamda kullanıcılara bildirmek.</a:t>
            </a:r>
          </a:p>
          <a:p>
            <a:pPr lvl="0" algn="just"/>
            <a:r>
              <a:rPr lang="tr-TR" sz="2000" b="1" i="1" dirty="0">
                <a:solidFill>
                  <a:prstClr val="black"/>
                </a:solidFill>
                <a:latin typeface="Arial" panose="020B0604020202020204" pitchFamily="34" charset="0"/>
                <a:cs typeface="Arial" panose="020B0604020202020204" pitchFamily="34" charset="0"/>
              </a:rPr>
              <a:t>ç) 26/6/1973 tarihli ve 1774 sayılı Kimlik Bildirme Kanunu ile 24/3/2016 tarihli ve 6698 sayılı Kişisel Verilerin Korunması Kanunu kapsamında yükümlülükleri yerine getirmek.</a:t>
            </a:r>
          </a:p>
          <a:p>
            <a:pPr lvl="0" algn="just"/>
            <a:r>
              <a:rPr lang="tr-TR" sz="2000" b="1" i="1" dirty="0">
                <a:solidFill>
                  <a:prstClr val="black"/>
                </a:solidFill>
                <a:latin typeface="Arial" panose="020B0604020202020204" pitchFamily="34" charset="0"/>
                <a:cs typeface="Arial" panose="020B0604020202020204" pitchFamily="34" charset="0"/>
              </a:rPr>
              <a:t>d) Bakanlıkça hazırlanacak plaketi konutun girişine asmak.</a:t>
            </a:r>
          </a:p>
          <a:p>
            <a:pPr lvl="0" algn="just"/>
            <a:r>
              <a:rPr lang="tr-TR" sz="2000" b="1" i="1" u="sng" dirty="0">
                <a:solidFill>
                  <a:prstClr val="black"/>
                </a:solidFill>
                <a:latin typeface="Arial" panose="020B0604020202020204" pitchFamily="34" charset="0"/>
                <a:cs typeface="Arial" panose="020B0604020202020204" pitchFamily="34" charset="0"/>
              </a:rPr>
              <a:t>(2) İzin belgeli konutun odaları ayrı ayrı sözleşmeye konu edilerek farklı kişilere kiraya verilemez. </a:t>
            </a:r>
            <a:endParaRPr kumimoji="0" lang="tr-TR" sz="1800" b="1" i="1" u="sng"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just" defTabSz="914400" rtl="0" eaLnBrk="1" fontAlgn="auto" latinLnBrk="0" hangingPunct="1">
              <a:lnSpc>
                <a:spcPct val="90000"/>
              </a:lnSpc>
              <a:spcBef>
                <a:spcPct val="0"/>
              </a:spcBef>
              <a:spcAft>
                <a:spcPts val="0"/>
              </a:spcAft>
              <a:buClrTx/>
              <a:buSzTx/>
              <a:buFontTx/>
              <a:buNone/>
              <a:tabLst/>
              <a:defRPr/>
            </a:pPr>
            <a:endParaRPr kumimoji="0" lang="tr-TR" sz="1800" b="1" i="1"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a:p>
            <a:pPr marL="0" marR="0" lvl="0" indent="0" algn="just" defTabSz="914400" rtl="0" eaLnBrk="1" fontAlgn="auto" latinLnBrk="0" hangingPunct="1">
              <a:lnSpc>
                <a:spcPct val="90000"/>
              </a:lnSpc>
              <a:spcBef>
                <a:spcPct val="0"/>
              </a:spcBef>
              <a:spcAft>
                <a:spcPts val="0"/>
              </a:spcAft>
              <a:buClrTx/>
              <a:buSzTx/>
              <a:buFontTx/>
              <a:buNone/>
              <a:tabLst/>
              <a:defRPr/>
            </a:pPr>
            <a:endParaRPr kumimoji="0" lang="tr-TR" sz="2400" b="1" i="1"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tr-TR" sz="2400" b="1" i="1"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tr-TR" sz="2400" b="1" i="1"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tr-TR" sz="2400" b="1" i="1" u="none" strike="noStrike" kern="1200" cap="none" spc="0" normalizeH="0" baseline="0" noProof="0" dirty="0">
              <a:ln>
                <a:noFill/>
              </a:ln>
              <a:solidFill>
                <a:srgbClr val="FF0000"/>
              </a:solidFill>
              <a:effectLst/>
              <a:uLnTx/>
              <a:uFillTx/>
              <a:latin typeface="Arial" panose="020B0604020202020204" pitchFamily="34" charset="0"/>
              <a:ea typeface="+mj-ea"/>
              <a:cs typeface="Arial" panose="020B0604020202020204" pitchFamily="34" charset="0"/>
            </a:endParaRPr>
          </a:p>
          <a:p>
            <a:pPr marL="0" marR="0" lvl="0" indent="0" algn="just" defTabSz="914400" rtl="0" eaLnBrk="1" fontAlgn="auto" latinLnBrk="0" hangingPunct="1">
              <a:lnSpc>
                <a:spcPct val="90000"/>
              </a:lnSpc>
              <a:spcBef>
                <a:spcPct val="0"/>
              </a:spcBef>
              <a:spcAft>
                <a:spcPts val="0"/>
              </a:spcAft>
              <a:buClrTx/>
              <a:buSzTx/>
              <a:buFontTx/>
              <a:buNone/>
              <a:tabLst/>
              <a:defRPr/>
            </a:pPr>
            <a:endParaRPr kumimoji="0" lang="tr-TR" sz="2800" b="1" i="1"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7360848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5F4C3771-8F10-416E-964E-2C9F1A5FB34A}"/>
              </a:ext>
            </a:extLst>
          </p:cNvPr>
          <p:cNvSpPr txBox="1">
            <a:spLocks/>
          </p:cNvSpPr>
          <p:nvPr/>
        </p:nvSpPr>
        <p:spPr>
          <a:xfrm>
            <a:off x="840677" y="185854"/>
            <a:ext cx="10515600" cy="591014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lang="tr-TR" sz="2400" b="1" i="1" dirty="0">
              <a:solidFill>
                <a:srgbClr val="FF0000"/>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90000"/>
              </a:lnSpc>
              <a:spcBef>
                <a:spcPct val="0"/>
              </a:spcBef>
              <a:spcAft>
                <a:spcPts val="0"/>
              </a:spcAft>
              <a:buClrTx/>
              <a:buSzTx/>
              <a:buFontTx/>
              <a:buNone/>
              <a:tabLst/>
              <a:defRPr/>
            </a:pPr>
            <a:endParaRPr lang="tr-TR" sz="2400" b="1" i="1" dirty="0">
              <a:solidFill>
                <a:srgbClr val="FF0000"/>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90000"/>
              </a:lnSpc>
              <a:spcBef>
                <a:spcPct val="0"/>
              </a:spcBef>
              <a:spcAft>
                <a:spcPts val="0"/>
              </a:spcAft>
              <a:buClrTx/>
              <a:buSzTx/>
              <a:buFontTx/>
              <a:buNone/>
              <a:tabLst/>
              <a:defRPr/>
            </a:pPr>
            <a:endParaRPr lang="tr-TR" sz="2400" b="1" i="1" dirty="0">
              <a:solidFill>
                <a:srgbClr val="FF0000"/>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90000"/>
              </a:lnSpc>
              <a:spcBef>
                <a:spcPct val="0"/>
              </a:spcBef>
              <a:spcAft>
                <a:spcPts val="0"/>
              </a:spcAft>
              <a:buClrTx/>
              <a:buSzTx/>
              <a:buFontTx/>
              <a:buNone/>
              <a:tabLst/>
              <a:defRPr/>
            </a:pPr>
            <a:endParaRPr lang="tr-TR" sz="2400" b="1" i="1" dirty="0">
              <a:solidFill>
                <a:srgbClr val="FF0000"/>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90000"/>
              </a:lnSpc>
              <a:spcBef>
                <a:spcPct val="0"/>
              </a:spcBef>
              <a:spcAft>
                <a:spcPts val="0"/>
              </a:spcAft>
              <a:buClrTx/>
              <a:buSzTx/>
              <a:buFontTx/>
              <a:buNone/>
              <a:tabLst/>
              <a:defRPr/>
            </a:pPr>
            <a:r>
              <a:rPr lang="tr-TR" sz="2400" b="1" i="1" dirty="0">
                <a:solidFill>
                  <a:srgbClr val="FF0000"/>
                </a:solidFill>
                <a:latin typeface="Arial" panose="020B0604020202020204" pitchFamily="34" charset="0"/>
                <a:cs typeface="Arial" panose="020B0604020202020204" pitchFamily="34" charset="0"/>
              </a:rPr>
              <a:t>YETKİLİ MAKAMLARA BİLDİRİM</a:t>
            </a:r>
            <a:endParaRPr kumimoji="0" lang="tr-TR" sz="2400" b="1" i="1" u="none" strike="noStrike" kern="1200" cap="none" spc="0" normalizeH="0" noProof="0" dirty="0">
              <a:ln>
                <a:noFill/>
              </a:ln>
              <a:solidFill>
                <a:srgbClr val="FF0000"/>
              </a:solidFill>
              <a:effectLst/>
              <a:uLnTx/>
              <a:uFillTx/>
              <a:latin typeface="Arial" panose="020B0604020202020204" pitchFamily="34" charset="0"/>
              <a:ea typeface="+mj-ea"/>
              <a:cs typeface="Arial" panose="020B0604020202020204" pitchFamily="34" charset="0"/>
            </a:endParaRPr>
          </a:p>
          <a:p>
            <a:pPr lvl="0" algn="just"/>
            <a:endParaRPr lang="tr-TR" sz="1800" b="1" i="1" dirty="0">
              <a:solidFill>
                <a:prstClr val="black"/>
              </a:solidFill>
              <a:latin typeface="Arial" panose="020B0604020202020204" pitchFamily="34" charset="0"/>
              <a:cs typeface="Arial" panose="020B0604020202020204" pitchFamily="34" charset="0"/>
            </a:endParaRPr>
          </a:p>
          <a:p>
            <a:pPr marL="342900" lvl="0" indent="-342900" algn="just">
              <a:buFont typeface="Arial" panose="020B0604020202020204" pitchFamily="34" charset="0"/>
              <a:buChar char="•"/>
            </a:pPr>
            <a:r>
              <a:rPr lang="tr-TR" sz="2000" b="1" i="1" dirty="0">
                <a:solidFill>
                  <a:prstClr val="black"/>
                </a:solidFill>
                <a:latin typeface="Arial" panose="020B0604020202020204" pitchFamily="34" charset="0"/>
                <a:cs typeface="Arial" panose="020B0604020202020204" pitchFamily="34" charset="0"/>
              </a:rPr>
              <a:t>Düzenlenen izin belgelerinin örnekleri  Bakanlığa, ilgili mahalli idareye /belediye veya il özel idaresi), kolluk güçlerine (emniyet veya jandarma), yetkili vergi dairesi müdürlüğüne  gönderilir.</a:t>
            </a:r>
          </a:p>
          <a:p>
            <a:pPr marL="342900" lvl="0" indent="-342900" algn="just">
              <a:buFont typeface="Arial" panose="020B0604020202020204" pitchFamily="34" charset="0"/>
              <a:buChar char="•"/>
            </a:pPr>
            <a:r>
              <a:rPr lang="tr-TR" sz="2000" b="1" i="1" dirty="0">
                <a:solidFill>
                  <a:prstClr val="black"/>
                </a:solidFill>
                <a:latin typeface="Arial" panose="020B0604020202020204" pitchFamily="34" charset="0"/>
                <a:cs typeface="Arial" panose="020B0604020202020204" pitchFamily="34" charset="0"/>
              </a:rPr>
              <a:t>İzin belgesinin iptali veya başvurunun reddi durumunda da aynı kurumlara bilgi  verilir.</a:t>
            </a:r>
          </a:p>
          <a:p>
            <a:pPr lvl="0" algn="just"/>
            <a:endParaRPr lang="tr-TR" sz="2000" b="1" i="1" dirty="0">
              <a:solidFill>
                <a:prstClr val="black"/>
              </a:solidFill>
              <a:latin typeface="Arial" panose="020B0604020202020204" pitchFamily="34" charset="0"/>
              <a:cs typeface="Arial" panose="020B0604020202020204" pitchFamily="34" charset="0"/>
            </a:endParaRPr>
          </a:p>
          <a:p>
            <a:pPr lvl="0" algn="just"/>
            <a:endParaRPr lang="tr-TR" sz="2000" b="1" i="1" dirty="0">
              <a:solidFill>
                <a:prstClr val="black"/>
              </a:solidFill>
              <a:latin typeface="Arial" panose="020B0604020202020204" pitchFamily="34" charset="0"/>
              <a:cs typeface="Arial" panose="020B0604020202020204" pitchFamily="34" charset="0"/>
            </a:endParaRPr>
          </a:p>
          <a:p>
            <a:pPr lvl="0" algn="ctr"/>
            <a:r>
              <a:rPr lang="tr-TR" sz="2000" b="1" i="1" dirty="0">
                <a:solidFill>
                  <a:prstClr val="black"/>
                </a:solidFill>
                <a:latin typeface="Arial" panose="020B0604020202020204" pitchFamily="34" charset="0"/>
                <a:cs typeface="Arial" panose="020B0604020202020204" pitchFamily="34" charset="0"/>
              </a:rPr>
              <a:t>	</a:t>
            </a:r>
            <a:r>
              <a:rPr lang="tr-TR" sz="2000" i="1" u="sng" dirty="0">
                <a:solidFill>
                  <a:srgbClr val="FF0000"/>
                </a:solidFill>
                <a:latin typeface="Arial" panose="020B0604020202020204" pitchFamily="34" charset="0"/>
                <a:cs typeface="Arial" panose="020B0604020202020204" pitchFamily="34" charset="0"/>
              </a:rPr>
              <a:t>Bu hüküm ile kamu kurum ve kuruluşları arasında ilgili mevzuat kapsamında yükümlülüklerin takibi açısından koordinasyon sağlanması amaçlandığı gibi, izin belgesi alamayan konutların izinsiz kiralanmasının da önüne geçilmesi amaçlanmaktadır.</a:t>
            </a:r>
          </a:p>
          <a:p>
            <a:pPr marL="0" marR="0" lvl="0" indent="0" algn="just" defTabSz="914400" rtl="0" eaLnBrk="1" fontAlgn="auto" latinLnBrk="0" hangingPunct="1">
              <a:lnSpc>
                <a:spcPct val="90000"/>
              </a:lnSpc>
              <a:spcBef>
                <a:spcPct val="0"/>
              </a:spcBef>
              <a:spcAft>
                <a:spcPts val="0"/>
              </a:spcAft>
              <a:buClrTx/>
              <a:buSzTx/>
              <a:buFontTx/>
              <a:buNone/>
              <a:tabLst/>
              <a:defRPr/>
            </a:pPr>
            <a:endParaRPr kumimoji="0" lang="tr-TR" sz="1800" b="1" i="1"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a:p>
            <a:pPr marL="0" marR="0" lvl="0" indent="0" algn="just" defTabSz="914400" rtl="0" eaLnBrk="1" fontAlgn="auto" latinLnBrk="0" hangingPunct="1">
              <a:lnSpc>
                <a:spcPct val="90000"/>
              </a:lnSpc>
              <a:spcBef>
                <a:spcPct val="0"/>
              </a:spcBef>
              <a:spcAft>
                <a:spcPts val="0"/>
              </a:spcAft>
              <a:buClrTx/>
              <a:buSzTx/>
              <a:buFontTx/>
              <a:buNone/>
              <a:tabLst/>
              <a:defRPr/>
            </a:pPr>
            <a:endParaRPr kumimoji="0" lang="tr-TR" sz="2400" b="1" i="1"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tr-TR" sz="2400" b="1" i="1"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tr-TR" sz="2400" b="1" i="1"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tr-TR" sz="2400" b="1" i="1" u="none" strike="noStrike" kern="1200" cap="none" spc="0" normalizeH="0" baseline="0" noProof="0" dirty="0">
              <a:ln>
                <a:noFill/>
              </a:ln>
              <a:solidFill>
                <a:srgbClr val="FF0000"/>
              </a:solidFill>
              <a:effectLst/>
              <a:uLnTx/>
              <a:uFillTx/>
              <a:latin typeface="Arial" panose="020B0604020202020204" pitchFamily="34" charset="0"/>
              <a:ea typeface="+mj-ea"/>
              <a:cs typeface="Arial" panose="020B0604020202020204" pitchFamily="34" charset="0"/>
            </a:endParaRPr>
          </a:p>
          <a:p>
            <a:pPr marL="0" marR="0" lvl="0" indent="0" algn="just" defTabSz="914400" rtl="0" eaLnBrk="1" fontAlgn="auto" latinLnBrk="0" hangingPunct="1">
              <a:lnSpc>
                <a:spcPct val="90000"/>
              </a:lnSpc>
              <a:spcBef>
                <a:spcPct val="0"/>
              </a:spcBef>
              <a:spcAft>
                <a:spcPts val="0"/>
              </a:spcAft>
              <a:buClrTx/>
              <a:buSzTx/>
              <a:buFontTx/>
              <a:buNone/>
              <a:tabLst/>
              <a:defRPr/>
            </a:pPr>
            <a:endParaRPr kumimoji="0" lang="tr-TR" sz="2800" b="1" i="1"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745339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73B82917-128F-422D-ABF8-6B58955DEFB0}"/>
              </a:ext>
            </a:extLst>
          </p:cNvPr>
          <p:cNvSpPr txBox="1">
            <a:spLocks/>
          </p:cNvSpPr>
          <p:nvPr/>
        </p:nvSpPr>
        <p:spPr>
          <a:xfrm>
            <a:off x="766536" y="531844"/>
            <a:ext cx="10515600" cy="536095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tr-TR" sz="2400" b="1" i="1" dirty="0">
              <a:solidFill>
                <a:srgbClr val="FF0000"/>
              </a:solidFill>
              <a:latin typeface="Times New Roman" panose="02020603050405020304" pitchFamily="18" charset="0"/>
              <a:cs typeface="Times New Roman" panose="02020603050405020304" pitchFamily="18" charset="0"/>
            </a:endParaRPr>
          </a:p>
          <a:p>
            <a:pPr algn="ctr"/>
            <a:r>
              <a:rPr lang="tr-TR" sz="2400" b="1" i="1" dirty="0">
                <a:solidFill>
                  <a:srgbClr val="FF0000"/>
                </a:solidFill>
                <a:latin typeface="Times New Roman" panose="02020603050405020304" pitchFamily="18" charset="0"/>
                <a:cs typeface="Times New Roman" panose="02020603050405020304" pitchFamily="18" charset="0"/>
              </a:rPr>
              <a:t>TURİZM AMAÇLI KİRALAMA İZİN BELGESİ NEDİR?</a:t>
            </a:r>
          </a:p>
          <a:p>
            <a:pPr algn="ctr"/>
            <a:endParaRPr lang="tr-TR" sz="2400" b="1" i="1" dirty="0">
              <a:solidFill>
                <a:srgbClr val="FF0000"/>
              </a:solidFill>
              <a:latin typeface="Times New Roman" panose="02020603050405020304" pitchFamily="18" charset="0"/>
              <a:cs typeface="Times New Roman" panose="02020603050405020304" pitchFamily="18" charset="0"/>
            </a:endParaRPr>
          </a:p>
          <a:p>
            <a:pPr algn="ctr"/>
            <a:r>
              <a:rPr lang="tr-TR" sz="2400" b="1" dirty="0">
                <a:latin typeface="Times New Roman" panose="02020603050405020304" pitchFamily="18" charset="0"/>
                <a:cs typeface="Times New Roman" panose="02020603050405020304" pitchFamily="18" charset="0"/>
              </a:rPr>
              <a:t>KİRAYA VERENİN KONUTUNU GERÇEK VEYA TÜZEL KİŞİLERE EN FAZLA YÜZ GÜN SÜREYLE KİRALAMASINA İZİN VERİLMESİ AMACIYLA KÜLTÜR VE TURİZM BAKANLIĞI VEYA KONUTUN BULUNDUĞU İLİN  İL KÜLTÜR VE TURİZM MÜDÜRLÜĞÜ TARAFINDAN DÜZENLENEN BELGEDİR.</a:t>
            </a:r>
          </a:p>
          <a:p>
            <a:pPr algn="ctr"/>
            <a:endParaRPr lang="tr-TR" sz="2400" b="1" i="1" dirty="0">
              <a:latin typeface="Times New Roman" panose="02020603050405020304" pitchFamily="18" charset="0"/>
              <a:cs typeface="Times New Roman" panose="02020603050405020304" pitchFamily="18" charset="0"/>
            </a:endParaRPr>
          </a:p>
          <a:p>
            <a:pPr algn="ctr"/>
            <a:r>
              <a:rPr lang="tr-TR" sz="2000" b="1" i="1" dirty="0">
                <a:latin typeface="Times New Roman" panose="02020603050405020304" pitchFamily="18" charset="0"/>
                <a:cs typeface="Times New Roman" panose="02020603050405020304" pitchFamily="18" charset="0"/>
              </a:rPr>
              <a:t>Yasal dayanak:</a:t>
            </a:r>
          </a:p>
          <a:p>
            <a:pPr algn="ctr"/>
            <a:r>
              <a:rPr lang="tr-TR" sz="2000" b="1" i="1" dirty="0">
                <a:latin typeface="Times New Roman" panose="02020603050405020304" pitchFamily="18" charset="0"/>
                <a:cs typeface="Times New Roman" panose="02020603050405020304" pitchFamily="18" charset="0"/>
              </a:rPr>
              <a:t>«KONUTLARIN TURİZM AMAÇLI KİRALANMASINA VE BAZI KANUNLARDA DEĞİŞİKLİK YAPILMASINA DAİR KANUN»</a:t>
            </a:r>
          </a:p>
          <a:p>
            <a:pPr algn="ctr"/>
            <a:r>
              <a:rPr lang="tr-TR" sz="2000" b="1" i="1" dirty="0">
                <a:latin typeface="Times New Roman" panose="02020603050405020304" pitchFamily="18" charset="0"/>
                <a:cs typeface="Times New Roman" panose="02020603050405020304" pitchFamily="18" charset="0"/>
              </a:rPr>
              <a:t>Kanun </a:t>
            </a:r>
            <a:r>
              <a:rPr lang="tr-TR" sz="2000" b="1" i="1" dirty="0" err="1">
                <a:latin typeface="Times New Roman" panose="02020603050405020304" pitchFamily="18" charset="0"/>
                <a:cs typeface="Times New Roman" panose="02020603050405020304" pitchFamily="18" charset="0"/>
              </a:rPr>
              <a:t>no</a:t>
            </a:r>
            <a:r>
              <a:rPr lang="tr-TR" sz="2000" b="1" i="1" dirty="0">
                <a:latin typeface="Times New Roman" panose="02020603050405020304" pitchFamily="18" charset="0"/>
                <a:cs typeface="Times New Roman" panose="02020603050405020304" pitchFamily="18" charset="0"/>
              </a:rPr>
              <a:t>: 7464  R.G. Tarihi: 2.11.2023</a:t>
            </a:r>
          </a:p>
          <a:p>
            <a:pPr algn="ctr"/>
            <a:endParaRPr lang="tr-TR" sz="2000" b="1" i="1" dirty="0">
              <a:latin typeface="Times New Roman" panose="02020603050405020304" pitchFamily="18" charset="0"/>
              <a:cs typeface="Times New Roman" panose="02020603050405020304" pitchFamily="18" charset="0"/>
            </a:endParaRPr>
          </a:p>
          <a:p>
            <a:pPr algn="ctr"/>
            <a:r>
              <a:rPr lang="tr-TR" sz="2000" b="1" i="1" dirty="0">
                <a:latin typeface="Times New Roman" panose="02020603050405020304" pitchFamily="18" charset="0"/>
                <a:cs typeface="Times New Roman" panose="02020603050405020304" pitchFamily="18" charset="0"/>
              </a:rPr>
              <a:t>«KONUTLARIN TURİZM AMAÇLI KİRALANMASI FAALİYETLERİNİN DÜZENLENMESİNE İLİŞKİN YÖNETMELİK»</a:t>
            </a:r>
          </a:p>
          <a:p>
            <a:pPr algn="ctr"/>
            <a:r>
              <a:rPr lang="tr-TR" sz="2000" b="1" i="1" dirty="0">
                <a:latin typeface="Times New Roman" panose="02020603050405020304" pitchFamily="18" charset="0"/>
                <a:cs typeface="Times New Roman" panose="02020603050405020304" pitchFamily="18" charset="0"/>
              </a:rPr>
              <a:t>R.G. Tarihi: 27.12.2023</a:t>
            </a:r>
          </a:p>
          <a:p>
            <a:pPr algn="just"/>
            <a:endParaRPr lang="tr-TR" sz="2800" b="1" i="1" dirty="0">
              <a:latin typeface="Times New Roman" panose="02020603050405020304" pitchFamily="18" charset="0"/>
              <a:cs typeface="Times New Roman" panose="02020603050405020304" pitchFamily="18" charset="0"/>
            </a:endParaRPr>
          </a:p>
          <a:p>
            <a:pPr algn="just"/>
            <a:endParaRPr lang="tr-TR" sz="2800" b="1" i="1" dirty="0">
              <a:latin typeface="Times New Roman" panose="02020603050405020304" pitchFamily="18" charset="0"/>
              <a:cs typeface="Times New Roman" panose="02020603050405020304" pitchFamily="18" charset="0"/>
            </a:endParaRPr>
          </a:p>
          <a:p>
            <a:pPr algn="just"/>
            <a:endParaRPr lang="tr-TR" sz="2800"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39185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73B82917-128F-422D-ABF8-6B58955DEFB0}"/>
              </a:ext>
            </a:extLst>
          </p:cNvPr>
          <p:cNvSpPr txBox="1">
            <a:spLocks/>
          </p:cNvSpPr>
          <p:nvPr/>
        </p:nvSpPr>
        <p:spPr>
          <a:xfrm>
            <a:off x="766536" y="531844"/>
            <a:ext cx="10939432" cy="536095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tr-TR" sz="2400" b="1" i="1" dirty="0">
              <a:solidFill>
                <a:srgbClr val="FF0000"/>
              </a:solidFill>
              <a:latin typeface="Arial" panose="020B0604020202020204" pitchFamily="34" charset="0"/>
              <a:cs typeface="Arial" panose="020B0604020202020204" pitchFamily="34" charset="0"/>
            </a:endParaRPr>
          </a:p>
          <a:p>
            <a:pPr algn="ctr"/>
            <a:endParaRPr lang="tr-TR" sz="2400" b="1" i="1" dirty="0">
              <a:solidFill>
                <a:srgbClr val="FF0000"/>
              </a:solidFill>
              <a:latin typeface="Arial" panose="020B0604020202020204" pitchFamily="34" charset="0"/>
              <a:cs typeface="Arial" panose="020B0604020202020204" pitchFamily="34" charset="0"/>
            </a:endParaRPr>
          </a:p>
          <a:p>
            <a:pPr algn="ctr"/>
            <a:endParaRPr lang="tr-TR" sz="2400" b="1" i="1" dirty="0">
              <a:solidFill>
                <a:srgbClr val="FF0000"/>
              </a:solidFill>
              <a:latin typeface="Arial" panose="020B0604020202020204" pitchFamily="34" charset="0"/>
              <a:cs typeface="Arial" panose="020B0604020202020204" pitchFamily="34" charset="0"/>
            </a:endParaRPr>
          </a:p>
          <a:p>
            <a:pPr algn="ctr"/>
            <a:r>
              <a:rPr lang="tr-TR" sz="2400" b="1" i="1" dirty="0">
                <a:solidFill>
                  <a:srgbClr val="FF0000"/>
                </a:solidFill>
                <a:latin typeface="Arial" panose="020B0604020202020204" pitchFamily="34" charset="0"/>
                <a:cs typeface="Arial" panose="020B0604020202020204" pitchFamily="34" charset="0"/>
              </a:rPr>
              <a:t>HANGİ FAALİYETLER İÇİN  İZİN BELGESİ ZORUNLUDUR?</a:t>
            </a:r>
          </a:p>
          <a:p>
            <a:pPr algn="ctr"/>
            <a:endParaRPr lang="tr-TR" sz="2400" b="1" i="1" dirty="0">
              <a:solidFill>
                <a:srgbClr val="FF0000"/>
              </a:solidFill>
              <a:latin typeface="Arial" panose="020B0604020202020204" pitchFamily="34" charset="0"/>
              <a:cs typeface="Arial" panose="020B0604020202020204" pitchFamily="34" charset="0"/>
            </a:endParaRPr>
          </a:p>
          <a:p>
            <a:pPr algn="ctr"/>
            <a:r>
              <a:rPr lang="tr-TR" sz="2400" b="1" i="1" dirty="0">
                <a:latin typeface="Arial" panose="020B0604020202020204" pitchFamily="34" charset="0"/>
                <a:cs typeface="Arial" panose="020B0604020202020204" pitchFamily="34" charset="0"/>
              </a:rPr>
              <a:t>KİRALANAN KONUTUN KULLANICI TARAFINDAN HANGİ AMAÇLA (EĞİTİM, SAĞLIK, İŞ, GEZİ, SPOR VB) KULLANILACAĞINA BAKILMAKSIZIN, </a:t>
            </a:r>
          </a:p>
          <a:p>
            <a:pPr algn="ctr"/>
            <a:r>
              <a:rPr lang="tr-TR" sz="2400" b="1" i="1" dirty="0">
                <a:latin typeface="Arial" panose="020B0604020202020204" pitchFamily="34" charset="0"/>
                <a:cs typeface="Arial" panose="020B0604020202020204" pitchFamily="34" charset="0"/>
              </a:rPr>
              <a:t> </a:t>
            </a:r>
            <a:r>
              <a:rPr lang="tr-TR" sz="2400" b="1" i="1" u="sng" dirty="0">
                <a:latin typeface="Arial" panose="020B0604020202020204" pitchFamily="34" charset="0"/>
                <a:cs typeface="Arial" panose="020B0604020202020204" pitchFamily="34" charset="0"/>
              </a:rPr>
              <a:t>KONUTLARIN 100 GÜN VE DAHA KISA SÜRELİ KİRALANABİLMESİ İÇİN</a:t>
            </a:r>
          </a:p>
          <a:p>
            <a:pPr algn="ctr"/>
            <a:r>
              <a:rPr lang="tr-TR" sz="2400" b="1" i="1" dirty="0">
                <a:latin typeface="Arial" panose="020B0604020202020204" pitchFamily="34" charset="0"/>
                <a:cs typeface="Arial" panose="020B0604020202020204" pitchFamily="34" charset="0"/>
              </a:rPr>
              <a:t>TURİZM AMAÇLI KİRALAMA İZİN BELGESİ ALINMASI ZORUNLUDUR.</a:t>
            </a:r>
          </a:p>
          <a:p>
            <a:pPr algn="ctr"/>
            <a:endParaRPr lang="tr-TR" sz="2800" b="1" i="1" dirty="0">
              <a:latin typeface="Arial" panose="020B0604020202020204" pitchFamily="34" charset="0"/>
              <a:cs typeface="Arial" panose="020B0604020202020204" pitchFamily="34" charset="0"/>
            </a:endParaRPr>
          </a:p>
          <a:p>
            <a:pPr algn="ctr"/>
            <a:endParaRPr lang="tr-TR" sz="2800" b="1" i="1" dirty="0">
              <a:latin typeface="Arial" panose="020B0604020202020204" pitchFamily="34" charset="0"/>
              <a:cs typeface="Arial" panose="020B0604020202020204" pitchFamily="34" charset="0"/>
            </a:endParaRPr>
          </a:p>
          <a:p>
            <a:pPr algn="just"/>
            <a:endParaRPr lang="tr-TR" sz="2800"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860052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5F4C3771-8F10-416E-964E-2C9F1A5FB34A}"/>
              </a:ext>
            </a:extLst>
          </p:cNvPr>
          <p:cNvSpPr txBox="1">
            <a:spLocks/>
          </p:cNvSpPr>
          <p:nvPr/>
        </p:nvSpPr>
        <p:spPr>
          <a:xfrm>
            <a:off x="766536" y="531844"/>
            <a:ext cx="10515600" cy="561358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1800" b="1" i="1" dirty="0">
                <a:solidFill>
                  <a:srgbClr val="FF0000"/>
                </a:solidFill>
                <a:latin typeface="Arial" panose="020B0604020202020204" pitchFamily="34" charset="0"/>
                <a:cs typeface="Arial" panose="020B0604020202020204" pitchFamily="34" charset="0"/>
              </a:rPr>
              <a:t>İZİN BELGESİ  KİME VERİLİR?</a:t>
            </a:r>
          </a:p>
          <a:p>
            <a:pPr algn="ctr"/>
            <a:endParaRPr lang="tr-TR" sz="1800" b="1" i="1"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tr-TR" sz="1800" b="1" i="1" dirty="0">
                <a:latin typeface="Arial" panose="020B0604020202020204" pitchFamily="34" charset="0"/>
                <a:cs typeface="Arial" panose="020B0604020202020204" pitchFamily="34" charset="0"/>
              </a:rPr>
              <a:t>Konutun mülkiyetine sahip olan veya konutu intifa hakkı ya da üst hakkı tesis edilmek suretiyle tasarrufunda bulunduran gerçek veya tüzel kişilere (Tapu kütüğünde  üst hakkı veya intifa hakkı tescilli ise  belge mülkiyet hakkı sahibine değil, bu hakların sahiplerine verilir. Her iki hak  da tapu kütüğünde tescilli ise belge intifa hakkı sahibine verilir)</a:t>
            </a:r>
          </a:p>
          <a:p>
            <a:pPr marL="342900" indent="-342900" algn="just">
              <a:buFont typeface="Arial" panose="020B0604020202020204" pitchFamily="34" charset="0"/>
              <a:buChar char="•"/>
            </a:pPr>
            <a:r>
              <a:rPr lang="tr-TR" sz="1800" b="1" i="1" dirty="0">
                <a:latin typeface="Arial" panose="020B0604020202020204" pitchFamily="34" charset="0"/>
                <a:cs typeface="Arial" panose="020B0604020202020204" pitchFamily="34" charset="0"/>
              </a:rPr>
              <a:t>Yüksek nitelikli konutlarla (rezidanslar) sınırlı olmak üzere, talepte bulunulması durumunda,  rezidansı kiralama yetkisine sahip konut işletmelerine (Yönetim ve Pazarlama İşletmeleri).</a:t>
            </a:r>
          </a:p>
          <a:p>
            <a:pPr algn="just"/>
            <a:endParaRPr lang="tr-TR" sz="1800" b="1" i="1" dirty="0">
              <a:latin typeface="Arial" panose="020B0604020202020204" pitchFamily="34" charset="0"/>
              <a:cs typeface="Arial" panose="020B0604020202020204" pitchFamily="34" charset="0"/>
            </a:endParaRPr>
          </a:p>
          <a:p>
            <a:pPr algn="ctr"/>
            <a:endParaRPr lang="tr-TR" sz="1600" b="1" i="1" dirty="0">
              <a:solidFill>
                <a:srgbClr val="FF0000"/>
              </a:solidFill>
              <a:latin typeface="Arial" panose="020B0604020202020204" pitchFamily="34" charset="0"/>
              <a:cs typeface="Arial" panose="020B0604020202020204" pitchFamily="34" charset="0"/>
            </a:endParaRPr>
          </a:p>
          <a:p>
            <a:pPr algn="ctr"/>
            <a:r>
              <a:rPr lang="tr-TR" sz="1600" b="1" i="1" dirty="0">
                <a:solidFill>
                  <a:srgbClr val="FF0000"/>
                </a:solidFill>
                <a:latin typeface="Arial" panose="020B0604020202020204" pitchFamily="34" charset="0"/>
                <a:cs typeface="Arial" panose="020B0604020202020204" pitchFamily="34" charset="0"/>
              </a:rPr>
              <a:t>YAPILAN BAŞVURUDA BU SIFATLARINI BELGELERLE KANITLAYAMAYANLARIN BAŞVURULARI REDDEDİLİR.</a:t>
            </a:r>
          </a:p>
          <a:p>
            <a:pPr algn="ctr"/>
            <a:r>
              <a:rPr lang="tr-TR" sz="1600" b="1" i="1" dirty="0">
                <a:solidFill>
                  <a:srgbClr val="FF0000"/>
                </a:solidFill>
                <a:latin typeface="Arial" panose="020B0604020202020204" pitchFamily="34" charset="0"/>
                <a:cs typeface="Arial" panose="020B0604020202020204" pitchFamily="34" charset="0"/>
              </a:rPr>
              <a:t>YUKARIDA BELİRTİLEN GERÇEK VEYA TÜZEL KİŞİLER HARİCİNDE TURİZM AMAÇLI KİRALAMA İZİN BELGESİ DÜZENLENEMEZ. </a:t>
            </a:r>
          </a:p>
          <a:p>
            <a:pPr algn="ctr"/>
            <a:r>
              <a:rPr lang="tr-TR" sz="1600" b="1" i="1" dirty="0">
                <a:solidFill>
                  <a:srgbClr val="FF0000"/>
                </a:solidFill>
                <a:latin typeface="Arial" panose="020B0604020202020204" pitchFamily="34" charset="0"/>
                <a:cs typeface="Arial" panose="020B0604020202020204" pitchFamily="34" charset="0"/>
              </a:rPr>
              <a:t>BİR KONUTUN MAL SAHİBİNDEN UZUN SÜRELİ KİRA SÖZLEŞMESİ YOLUYLA KİRALANARAK, KİRACI TARAFINDAN TURİZM AMAÇLI KİRALAMA İZİN BELGESİ BAŞVURUSUNDA BULUNULMASI MÜMKÜN DEĞİLDİR.</a:t>
            </a:r>
          </a:p>
          <a:p>
            <a:pPr algn="ctr"/>
            <a:endParaRPr lang="tr-TR" sz="1800" b="1" i="1" dirty="0">
              <a:solidFill>
                <a:srgbClr val="FF0000"/>
              </a:solidFill>
              <a:latin typeface="Arial" panose="020B0604020202020204" pitchFamily="34" charset="0"/>
              <a:cs typeface="Arial" panose="020B0604020202020204" pitchFamily="34" charset="0"/>
            </a:endParaRPr>
          </a:p>
          <a:p>
            <a:pPr algn="ctr"/>
            <a:endParaRPr lang="tr-TR" sz="1800" b="1" i="1" dirty="0">
              <a:solidFill>
                <a:srgbClr val="FF0000"/>
              </a:solidFill>
              <a:latin typeface="Arial" panose="020B0604020202020204" pitchFamily="34" charset="0"/>
              <a:cs typeface="Arial" panose="020B0604020202020204" pitchFamily="34" charset="0"/>
            </a:endParaRPr>
          </a:p>
          <a:p>
            <a:pPr algn="just"/>
            <a:endParaRPr lang="tr-TR" sz="2000" b="1" i="1" dirty="0">
              <a:latin typeface="Arial" panose="020B0604020202020204" pitchFamily="34" charset="0"/>
              <a:cs typeface="Arial" panose="020B0604020202020204" pitchFamily="34" charset="0"/>
            </a:endParaRPr>
          </a:p>
          <a:p>
            <a:pPr algn="just"/>
            <a:endParaRPr lang="tr-TR" sz="2000" b="1" i="1" dirty="0">
              <a:latin typeface="Arial" panose="020B0604020202020204" pitchFamily="34" charset="0"/>
              <a:cs typeface="Arial" panose="020B0604020202020204" pitchFamily="34" charset="0"/>
            </a:endParaRPr>
          </a:p>
          <a:p>
            <a:pPr algn="just"/>
            <a:endParaRPr lang="tr-TR" sz="2000" b="1" i="1" dirty="0">
              <a:latin typeface="Arial" panose="020B0604020202020204" pitchFamily="34" charset="0"/>
              <a:cs typeface="Arial" panose="020B0604020202020204" pitchFamily="34" charset="0"/>
            </a:endParaRPr>
          </a:p>
          <a:p>
            <a:pPr algn="just"/>
            <a:endParaRPr lang="tr-TR" sz="2000" b="1" i="1" dirty="0">
              <a:latin typeface="Arial" panose="020B0604020202020204" pitchFamily="34" charset="0"/>
              <a:cs typeface="Arial" panose="020B0604020202020204" pitchFamily="34" charset="0"/>
            </a:endParaRPr>
          </a:p>
        </p:txBody>
      </p:sp>
      <p:pic>
        <p:nvPicPr>
          <p:cNvPr id="9" name="Resim 8">
            <a:extLst>
              <a:ext uri="{FF2B5EF4-FFF2-40B4-BE49-F238E27FC236}">
                <a16:creationId xmlns:a16="http://schemas.microsoft.com/office/drawing/2014/main" id="{F7D1530A-C9AC-4B3E-9C03-9C493E34D347}"/>
              </a:ext>
            </a:extLst>
          </p:cNvPr>
          <p:cNvPicPr>
            <a:picLocks noChangeAspect="1"/>
          </p:cNvPicPr>
          <p:nvPr/>
        </p:nvPicPr>
        <p:blipFill>
          <a:blip r:embed="rId2"/>
          <a:stretch>
            <a:fillRect/>
          </a:stretch>
        </p:blipFill>
        <p:spPr>
          <a:xfrm>
            <a:off x="5807653" y="2498278"/>
            <a:ext cx="576694" cy="466863"/>
          </a:xfrm>
          <a:prstGeom prst="rect">
            <a:avLst/>
          </a:prstGeom>
        </p:spPr>
      </p:pic>
    </p:spTree>
    <p:extLst>
      <p:ext uri="{BB962C8B-B14F-4D97-AF65-F5344CB8AC3E}">
        <p14:creationId xmlns:p14="http://schemas.microsoft.com/office/powerpoint/2010/main" val="2795940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5F4C3771-8F10-416E-964E-2C9F1A5FB34A}"/>
              </a:ext>
            </a:extLst>
          </p:cNvPr>
          <p:cNvSpPr txBox="1">
            <a:spLocks/>
          </p:cNvSpPr>
          <p:nvPr/>
        </p:nvSpPr>
        <p:spPr>
          <a:xfrm>
            <a:off x="766536" y="531844"/>
            <a:ext cx="10515600" cy="561358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1600" b="1" i="1" dirty="0">
                <a:solidFill>
                  <a:srgbClr val="FF0000"/>
                </a:solidFill>
                <a:latin typeface="Arial" panose="020B0604020202020204" pitchFamily="34" charset="0"/>
                <a:cs typeface="Arial" panose="020B0604020202020204" pitchFamily="34" charset="0"/>
              </a:rPr>
              <a:t>BAŞVURU NE ZAMAN YAPILIR?</a:t>
            </a:r>
          </a:p>
          <a:p>
            <a:pPr algn="ctr"/>
            <a:endParaRPr lang="tr-TR" sz="1600" b="1" i="1" dirty="0">
              <a:latin typeface="Arial" panose="020B0604020202020204" pitchFamily="34" charset="0"/>
              <a:cs typeface="Arial" panose="020B0604020202020204" pitchFamily="34" charset="0"/>
            </a:endParaRPr>
          </a:p>
          <a:p>
            <a:pPr algn="just"/>
            <a:r>
              <a:rPr lang="tr-TR" sz="1600" b="1" i="1" dirty="0">
                <a:latin typeface="Arial" panose="020B0604020202020204" pitchFamily="34" charset="0"/>
                <a:cs typeface="Arial" panose="020B0604020202020204" pitchFamily="34" charset="0"/>
              </a:rPr>
              <a:t>7464 sayılı Kanun 1 Ocak 2024 tarihinde yürürlüğe girmiştir. </a:t>
            </a:r>
          </a:p>
          <a:p>
            <a:pPr algn="just"/>
            <a:r>
              <a:rPr lang="tr-TR" sz="1600" b="1" i="1" dirty="0">
                <a:latin typeface="Arial" panose="020B0604020202020204" pitchFamily="34" charset="0"/>
                <a:cs typeface="Arial" panose="020B0604020202020204" pitchFamily="34" charset="0"/>
              </a:rPr>
              <a:t>1) 1 Ocak 2024 tarihi itibariyle turizm amaçlı kiralama faaliyeti yapan  gerçek veya tüzel kişilerin 1 Şubat 2024 tarihine kadar başvuru yapması zorunludur. Bu süre zarfında kiralama faaliyeti yürütmelerine engel bulunmamaktadır. Bu başvurular başvuru tarihinden itibaren üç ay içerisinde sonuçlandırılır.</a:t>
            </a:r>
          </a:p>
          <a:p>
            <a:pPr algn="just"/>
            <a:r>
              <a:rPr lang="tr-TR" sz="1600" b="1" i="1" dirty="0">
                <a:latin typeface="Arial" panose="020B0604020202020204" pitchFamily="34" charset="0"/>
                <a:cs typeface="Arial" panose="020B0604020202020204" pitchFamily="34" charset="0"/>
              </a:rPr>
              <a:t>2) 1 Ocak 2024 tarihinden sonra turizm amaçlı kiralama faaliyetine başlamak isteyen gerçek veya tüzel kişilerin ise </a:t>
            </a:r>
            <a:r>
              <a:rPr lang="tr-TR" sz="1600" b="1" i="1" u="sng" dirty="0">
                <a:latin typeface="Arial" panose="020B0604020202020204" pitchFamily="34" charset="0"/>
                <a:cs typeface="Arial" panose="020B0604020202020204" pitchFamily="34" charset="0"/>
              </a:rPr>
              <a:t>kiralama faaliyetine başlamadan önce</a:t>
            </a:r>
            <a:r>
              <a:rPr lang="tr-TR" sz="1600" b="1" i="1" dirty="0">
                <a:latin typeface="Arial" panose="020B0604020202020204" pitchFamily="34" charset="0"/>
                <a:cs typeface="Arial" panose="020B0604020202020204" pitchFamily="34" charset="0"/>
              </a:rPr>
              <a:t> izin belgesi almaları zorunludur. Bu başvurular 30 gün içinde sonuçlandırılır.</a:t>
            </a:r>
          </a:p>
          <a:p>
            <a:pPr algn="just"/>
            <a:endParaRPr lang="tr-TR" sz="1600" b="1" i="1" dirty="0">
              <a:latin typeface="Arial" panose="020B0604020202020204" pitchFamily="34" charset="0"/>
              <a:cs typeface="Arial" panose="020B0604020202020204" pitchFamily="34" charset="0"/>
            </a:endParaRPr>
          </a:p>
          <a:p>
            <a:pPr algn="ctr"/>
            <a:r>
              <a:rPr lang="tr-TR" sz="1600" b="1" i="1" dirty="0">
                <a:solidFill>
                  <a:srgbClr val="FF0000"/>
                </a:solidFill>
                <a:latin typeface="Arial" panose="020B0604020202020204" pitchFamily="34" charset="0"/>
                <a:cs typeface="Arial" panose="020B0604020202020204" pitchFamily="34" charset="0"/>
              </a:rPr>
              <a:t>BU SÜRELERDEN SONRA İZİN BELGESİ OLMADAN TURİZM AMAÇLI KİRALAMA YAPANLAR  HAKKINDA HER BİR KONUT İÇİN OLMAK ÜZERE İDARİ PARA CEZASI UYGULANIR.</a:t>
            </a:r>
          </a:p>
          <a:p>
            <a:pPr marL="457200" indent="-457200" algn="ctr">
              <a:buAutoNum type="arabicParenR"/>
            </a:pPr>
            <a:endParaRPr lang="tr-TR" sz="1600" b="1" i="1" dirty="0">
              <a:solidFill>
                <a:srgbClr val="FF0000"/>
              </a:solidFill>
              <a:latin typeface="Arial" panose="020B0604020202020204" pitchFamily="34" charset="0"/>
              <a:cs typeface="Arial" panose="020B0604020202020204" pitchFamily="34" charset="0"/>
            </a:endParaRPr>
          </a:p>
          <a:p>
            <a:pPr algn="ctr"/>
            <a:endParaRPr lang="tr-TR" sz="1600" b="1" i="1" dirty="0">
              <a:solidFill>
                <a:srgbClr val="FF0000"/>
              </a:solidFill>
              <a:latin typeface="Arial" panose="020B0604020202020204" pitchFamily="34" charset="0"/>
              <a:cs typeface="Arial" panose="020B0604020202020204" pitchFamily="34" charset="0"/>
            </a:endParaRPr>
          </a:p>
          <a:p>
            <a:pPr algn="just"/>
            <a:endParaRPr lang="tr-TR" sz="1800" b="1" i="1" dirty="0">
              <a:latin typeface="Arial" panose="020B0604020202020204" pitchFamily="34" charset="0"/>
              <a:cs typeface="Arial" panose="020B0604020202020204" pitchFamily="34" charset="0"/>
            </a:endParaRPr>
          </a:p>
          <a:p>
            <a:pPr algn="just"/>
            <a:endParaRPr lang="tr-TR" sz="1800" b="1" i="1" dirty="0">
              <a:latin typeface="Arial" panose="020B0604020202020204" pitchFamily="34" charset="0"/>
              <a:cs typeface="Arial" panose="020B0604020202020204" pitchFamily="34" charset="0"/>
            </a:endParaRPr>
          </a:p>
          <a:p>
            <a:pPr algn="just"/>
            <a:endParaRPr lang="tr-TR" sz="1800" b="1" i="1" dirty="0">
              <a:latin typeface="Arial" panose="020B0604020202020204" pitchFamily="34" charset="0"/>
              <a:cs typeface="Arial" panose="020B0604020202020204" pitchFamily="34" charset="0"/>
            </a:endParaRPr>
          </a:p>
          <a:p>
            <a:pPr algn="just"/>
            <a:endParaRPr lang="tr-TR" sz="1800" b="1" i="1" dirty="0">
              <a:latin typeface="Arial" panose="020B0604020202020204" pitchFamily="34" charset="0"/>
              <a:cs typeface="Arial" panose="020B0604020202020204" pitchFamily="34" charset="0"/>
            </a:endParaRPr>
          </a:p>
        </p:txBody>
      </p:sp>
      <p:pic>
        <p:nvPicPr>
          <p:cNvPr id="8" name="Resim 7">
            <a:extLst>
              <a:ext uri="{FF2B5EF4-FFF2-40B4-BE49-F238E27FC236}">
                <a16:creationId xmlns:a16="http://schemas.microsoft.com/office/drawing/2014/main" id="{DCEEAAB8-B4E5-408C-838A-D989E4C6BB14}"/>
              </a:ext>
            </a:extLst>
          </p:cNvPr>
          <p:cNvPicPr>
            <a:picLocks noChangeAspect="1"/>
          </p:cNvPicPr>
          <p:nvPr/>
        </p:nvPicPr>
        <p:blipFill>
          <a:blip r:embed="rId3"/>
          <a:stretch>
            <a:fillRect/>
          </a:stretch>
        </p:blipFill>
        <p:spPr>
          <a:xfrm>
            <a:off x="909864" y="3429000"/>
            <a:ext cx="4637103" cy="2950884"/>
          </a:xfrm>
          <a:prstGeom prst="rect">
            <a:avLst/>
          </a:prstGeom>
        </p:spPr>
      </p:pic>
      <p:pic>
        <p:nvPicPr>
          <p:cNvPr id="3" name="Resim 2">
            <a:extLst>
              <a:ext uri="{FF2B5EF4-FFF2-40B4-BE49-F238E27FC236}">
                <a16:creationId xmlns:a16="http://schemas.microsoft.com/office/drawing/2014/main" id="{AEDC6016-5A03-4963-AD9C-082A7DD52588}"/>
              </a:ext>
            </a:extLst>
          </p:cNvPr>
          <p:cNvPicPr>
            <a:picLocks noChangeAspect="1"/>
          </p:cNvPicPr>
          <p:nvPr/>
        </p:nvPicPr>
        <p:blipFill>
          <a:blip r:embed="rId4"/>
          <a:stretch>
            <a:fillRect/>
          </a:stretch>
        </p:blipFill>
        <p:spPr>
          <a:xfrm>
            <a:off x="6196670" y="3518150"/>
            <a:ext cx="5085466" cy="2772584"/>
          </a:xfrm>
          <a:prstGeom prst="rect">
            <a:avLst/>
          </a:prstGeom>
        </p:spPr>
      </p:pic>
    </p:spTree>
    <p:extLst>
      <p:ext uri="{BB962C8B-B14F-4D97-AF65-F5344CB8AC3E}">
        <p14:creationId xmlns:p14="http://schemas.microsoft.com/office/powerpoint/2010/main" val="2057578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5F4C3771-8F10-416E-964E-2C9F1A5FB34A}"/>
              </a:ext>
            </a:extLst>
          </p:cNvPr>
          <p:cNvSpPr txBox="1">
            <a:spLocks/>
          </p:cNvSpPr>
          <p:nvPr/>
        </p:nvSpPr>
        <p:spPr>
          <a:xfrm>
            <a:off x="766536" y="531844"/>
            <a:ext cx="10515600" cy="606666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400" b="1" i="1" dirty="0">
                <a:solidFill>
                  <a:srgbClr val="FF0000"/>
                </a:solidFill>
                <a:latin typeface="Arial" panose="020B0604020202020204" pitchFamily="34" charset="0"/>
                <a:cs typeface="Arial" panose="020B0604020202020204" pitchFamily="34" charset="0"/>
              </a:rPr>
              <a:t>BAŞVURU NEREYE YAPILIR?</a:t>
            </a:r>
          </a:p>
          <a:p>
            <a:pPr algn="ctr"/>
            <a:endParaRPr lang="tr-TR" sz="2400" b="1" i="1" dirty="0">
              <a:latin typeface="Arial" panose="020B0604020202020204" pitchFamily="34" charset="0"/>
              <a:cs typeface="Arial" panose="020B0604020202020204" pitchFamily="34" charset="0"/>
            </a:endParaRPr>
          </a:p>
          <a:p>
            <a:pPr algn="ctr"/>
            <a:r>
              <a:rPr lang="tr-TR" sz="2400" b="1" i="1" dirty="0">
                <a:latin typeface="Arial" panose="020B0604020202020204" pitchFamily="34" charset="0"/>
                <a:cs typeface="Arial" panose="020B0604020202020204" pitchFamily="34" charset="0"/>
              </a:rPr>
              <a:t>Turizm amaçlı kiralama izin belgesi başvuruları </a:t>
            </a:r>
            <a:r>
              <a:rPr lang="tr-TR" sz="2400" b="1" i="1" u="sng" dirty="0">
                <a:solidFill>
                  <a:srgbClr val="FF0000"/>
                </a:solidFill>
                <a:latin typeface="Arial" panose="020B0604020202020204" pitchFamily="34" charset="0"/>
                <a:cs typeface="Arial" panose="020B0604020202020204" pitchFamily="34" charset="0"/>
              </a:rPr>
              <a:t>sadece</a:t>
            </a:r>
            <a:r>
              <a:rPr lang="tr-TR" sz="2400" b="1" i="1" dirty="0">
                <a:latin typeface="Arial" panose="020B0604020202020204" pitchFamily="34" charset="0"/>
                <a:cs typeface="Arial" panose="020B0604020202020204" pitchFamily="34" charset="0"/>
              </a:rPr>
              <a:t> e-Devlet üzerinden Kültür ve Turizm Bakanlığına yapılır</a:t>
            </a:r>
          </a:p>
          <a:p>
            <a:pPr algn="ctr"/>
            <a:r>
              <a:rPr lang="tr-TR" sz="2400" b="1" i="1" dirty="0">
                <a:latin typeface="Arial" panose="020B0604020202020204" pitchFamily="34" charset="0"/>
                <a:cs typeface="Arial" panose="020B0604020202020204" pitchFamily="34" charset="0"/>
              </a:rPr>
              <a:t> </a:t>
            </a:r>
          </a:p>
          <a:p>
            <a:pPr algn="ctr"/>
            <a:r>
              <a:rPr lang="tr-TR" sz="2400" dirty="0">
                <a:solidFill>
                  <a:srgbClr val="00B0F0"/>
                </a:solidFill>
                <a:latin typeface="Arial" panose="020B0604020202020204" pitchFamily="34" charset="0"/>
                <a:cs typeface="Arial" panose="020B0604020202020204" pitchFamily="34" charset="0"/>
              </a:rPr>
              <a:t>(https://turkiye.gov.tr/ktb-turizm-amacli-kiralanan-konut-izni-7918</a:t>
            </a:r>
            <a:r>
              <a:rPr lang="tr-TR" sz="2400" b="1" i="1" dirty="0">
                <a:latin typeface="Arial" panose="020B0604020202020204" pitchFamily="34" charset="0"/>
                <a:cs typeface="Arial" panose="020B0604020202020204" pitchFamily="34" charset="0"/>
              </a:rPr>
              <a:t>). </a:t>
            </a:r>
            <a:r>
              <a:rPr lang="tr-TR" sz="2400" b="1" i="1" dirty="0">
                <a:solidFill>
                  <a:srgbClr val="FF0000"/>
                </a:solidFill>
                <a:latin typeface="Arial" panose="020B0604020202020204" pitchFamily="34" charset="0"/>
                <a:cs typeface="Arial" panose="020B0604020202020204" pitchFamily="34" charset="0"/>
              </a:rPr>
              <a:t> </a:t>
            </a:r>
          </a:p>
          <a:p>
            <a:pPr algn="ctr"/>
            <a:endParaRPr lang="tr-TR" sz="2400" b="1" i="1" dirty="0">
              <a:solidFill>
                <a:srgbClr val="FF0000"/>
              </a:solidFill>
              <a:latin typeface="Arial" panose="020B0604020202020204" pitchFamily="34" charset="0"/>
              <a:cs typeface="Arial" panose="020B0604020202020204" pitchFamily="34" charset="0"/>
            </a:endParaRPr>
          </a:p>
          <a:p>
            <a:pPr algn="just"/>
            <a:endParaRPr lang="tr-TR" sz="2800" b="1" i="1" dirty="0">
              <a:latin typeface="Arial" panose="020B0604020202020204" pitchFamily="34" charset="0"/>
              <a:cs typeface="Arial" panose="020B0604020202020204" pitchFamily="34" charset="0"/>
            </a:endParaRPr>
          </a:p>
          <a:p>
            <a:pPr algn="just"/>
            <a:endParaRPr lang="tr-TR" sz="2800" b="1" i="1" dirty="0">
              <a:latin typeface="Arial" panose="020B0604020202020204" pitchFamily="34" charset="0"/>
              <a:cs typeface="Arial" panose="020B0604020202020204" pitchFamily="34" charset="0"/>
            </a:endParaRPr>
          </a:p>
        </p:txBody>
      </p:sp>
      <p:pic>
        <p:nvPicPr>
          <p:cNvPr id="7" name="Resim 6">
            <a:extLst>
              <a:ext uri="{FF2B5EF4-FFF2-40B4-BE49-F238E27FC236}">
                <a16:creationId xmlns:a16="http://schemas.microsoft.com/office/drawing/2014/main" id="{E8AFDDD5-AA41-4599-B7C1-A6EC95A88B2E}"/>
              </a:ext>
            </a:extLst>
          </p:cNvPr>
          <p:cNvPicPr>
            <a:picLocks noChangeAspect="1"/>
          </p:cNvPicPr>
          <p:nvPr/>
        </p:nvPicPr>
        <p:blipFill>
          <a:blip r:embed="rId2"/>
          <a:stretch>
            <a:fillRect/>
          </a:stretch>
        </p:blipFill>
        <p:spPr>
          <a:xfrm>
            <a:off x="766535" y="3216484"/>
            <a:ext cx="10515600" cy="1845460"/>
          </a:xfrm>
          <a:prstGeom prst="rect">
            <a:avLst/>
          </a:prstGeom>
        </p:spPr>
      </p:pic>
    </p:spTree>
    <p:extLst>
      <p:ext uri="{BB962C8B-B14F-4D97-AF65-F5344CB8AC3E}">
        <p14:creationId xmlns:p14="http://schemas.microsoft.com/office/powerpoint/2010/main" val="1800250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5F4C3771-8F10-416E-964E-2C9F1A5FB34A}"/>
              </a:ext>
            </a:extLst>
          </p:cNvPr>
          <p:cNvSpPr txBox="1">
            <a:spLocks/>
          </p:cNvSpPr>
          <p:nvPr/>
        </p:nvSpPr>
        <p:spPr>
          <a:xfrm>
            <a:off x="766536" y="531844"/>
            <a:ext cx="10515600" cy="561358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400" b="1" i="1" dirty="0">
                <a:solidFill>
                  <a:srgbClr val="FF0000"/>
                </a:solidFill>
                <a:latin typeface="Arial" panose="020B0604020202020204" pitchFamily="34" charset="0"/>
                <a:cs typeface="Arial" panose="020B0604020202020204" pitchFamily="34" charset="0"/>
              </a:rPr>
              <a:t>BAŞVURU YÖNTEMİ</a:t>
            </a:r>
          </a:p>
          <a:p>
            <a:pPr marL="342900" indent="-342900">
              <a:buFont typeface="Arial" panose="020B0604020202020204" pitchFamily="34" charset="0"/>
              <a:buChar char="•"/>
            </a:pPr>
            <a:r>
              <a:rPr lang="tr-TR" sz="2000" dirty="0">
                <a:latin typeface="Arial" panose="020B0604020202020204" pitchFamily="34" charset="0"/>
                <a:cs typeface="Arial" panose="020B0604020202020204" pitchFamily="34" charset="0"/>
              </a:rPr>
              <a:t>Elden veya posta ile yapılacak başvurular dikkate alınmayacaktır. Bu nedenle başvuru yapacak kişilerin e-devlet  kullanıcı adı ve şifresi olması zorunludur. Yabancı kimlik numarası olmayan kişilerin vekaletle başvuru yapması gerekmektedir. </a:t>
            </a:r>
          </a:p>
          <a:p>
            <a:pPr marL="342900" indent="-342900">
              <a:buFont typeface="Arial" panose="020B0604020202020204" pitchFamily="34" charset="0"/>
              <a:buChar char="•"/>
            </a:pPr>
            <a:endParaRPr lang="tr-TR" sz="2000" i="1"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tr-TR" sz="2000" dirty="0">
                <a:latin typeface="Arial" panose="020B0604020202020204" pitchFamily="34" charset="0"/>
                <a:cs typeface="Arial" panose="020B0604020202020204" pitchFamily="34" charset="0"/>
              </a:rPr>
              <a:t>Tüzel kişiler adına başvuru temsile yetkili kişiler tarafından yapılır.</a:t>
            </a:r>
          </a:p>
          <a:p>
            <a:pPr marL="342900" indent="-342900">
              <a:buFont typeface="Arial" panose="020B0604020202020204" pitchFamily="34" charset="0"/>
              <a:buChar char="•"/>
            </a:pPr>
            <a:endParaRPr lang="tr-TR" sz="2000" b="1" i="1"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tr-TR" sz="2000" dirty="0">
                <a:latin typeface="Arial" panose="020B0604020202020204" pitchFamily="34" charset="0"/>
                <a:cs typeface="Arial" panose="020B0604020202020204" pitchFamily="34" charset="0"/>
              </a:rPr>
              <a:t>Başvuru  e-Devlet üzerinden yapılacağından,  başvuruda sunulacak olan tüm belgelerin taranarak *.</a:t>
            </a:r>
            <a:r>
              <a:rPr lang="tr-TR" sz="2000" dirty="0" err="1">
                <a:latin typeface="Arial" panose="020B0604020202020204" pitchFamily="34" charset="0"/>
                <a:cs typeface="Arial" panose="020B0604020202020204" pitchFamily="34" charset="0"/>
              </a:rPr>
              <a:t>pdf</a:t>
            </a:r>
            <a:r>
              <a:rPr lang="tr-TR" sz="2000" dirty="0">
                <a:latin typeface="Arial" panose="020B0604020202020204" pitchFamily="34" charset="0"/>
                <a:cs typeface="Arial" panose="020B0604020202020204" pitchFamily="34" charset="0"/>
              </a:rPr>
              <a:t>  formatında dijital suretlerinin hazırlanmış olması gerekir.</a:t>
            </a:r>
          </a:p>
          <a:p>
            <a:pPr marL="342900" indent="-342900">
              <a:buFont typeface="Arial" panose="020B0604020202020204" pitchFamily="34" charset="0"/>
              <a:buChar char="•"/>
            </a:pPr>
            <a:endParaRPr lang="tr-TR"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tr-TR" sz="2000" dirty="0">
                <a:latin typeface="Arial" panose="020B0604020202020204" pitchFamily="34" charset="0"/>
                <a:cs typeface="Arial" panose="020B0604020202020204" pitchFamily="34" charset="0"/>
              </a:rPr>
              <a:t>Aynı binada(blokta) bulunan aynı kişiye ait konutlar için tek başvuru yapılır.</a:t>
            </a:r>
          </a:p>
          <a:p>
            <a:pPr algn="just"/>
            <a:endParaRPr lang="tr-TR" sz="2800" b="1" i="1" dirty="0">
              <a:latin typeface="Arial" panose="020B0604020202020204" pitchFamily="34" charset="0"/>
              <a:cs typeface="Arial" panose="020B0604020202020204" pitchFamily="34" charset="0"/>
            </a:endParaRPr>
          </a:p>
        </p:txBody>
      </p:sp>
      <p:pic>
        <p:nvPicPr>
          <p:cNvPr id="4" name="Resim 3">
            <a:extLst>
              <a:ext uri="{FF2B5EF4-FFF2-40B4-BE49-F238E27FC236}">
                <a16:creationId xmlns:a16="http://schemas.microsoft.com/office/drawing/2014/main" id="{3ADA2F95-F86F-4FDD-AE6D-B27A2895EA98}"/>
              </a:ext>
            </a:extLst>
          </p:cNvPr>
          <p:cNvPicPr>
            <a:picLocks noChangeAspect="1"/>
          </p:cNvPicPr>
          <p:nvPr/>
        </p:nvPicPr>
        <p:blipFill>
          <a:blip r:embed="rId2"/>
          <a:stretch>
            <a:fillRect/>
          </a:stretch>
        </p:blipFill>
        <p:spPr>
          <a:xfrm>
            <a:off x="826775" y="4317467"/>
            <a:ext cx="1485900" cy="1485900"/>
          </a:xfrm>
          <a:prstGeom prst="rect">
            <a:avLst/>
          </a:prstGeom>
        </p:spPr>
      </p:pic>
      <p:pic>
        <p:nvPicPr>
          <p:cNvPr id="5" name="Resim 4">
            <a:extLst>
              <a:ext uri="{FF2B5EF4-FFF2-40B4-BE49-F238E27FC236}">
                <a16:creationId xmlns:a16="http://schemas.microsoft.com/office/drawing/2014/main" id="{4D19DBE8-2D46-4C06-AB2B-3903601BF64A}"/>
              </a:ext>
            </a:extLst>
          </p:cNvPr>
          <p:cNvPicPr>
            <a:picLocks noChangeAspect="1"/>
          </p:cNvPicPr>
          <p:nvPr/>
        </p:nvPicPr>
        <p:blipFill>
          <a:blip r:embed="rId3"/>
          <a:stretch>
            <a:fillRect/>
          </a:stretch>
        </p:blipFill>
        <p:spPr>
          <a:xfrm>
            <a:off x="3003229" y="3850742"/>
            <a:ext cx="2419350" cy="2419350"/>
          </a:xfrm>
          <a:prstGeom prst="rect">
            <a:avLst/>
          </a:prstGeom>
        </p:spPr>
      </p:pic>
      <p:pic>
        <p:nvPicPr>
          <p:cNvPr id="6" name="Resim 5">
            <a:extLst>
              <a:ext uri="{FF2B5EF4-FFF2-40B4-BE49-F238E27FC236}">
                <a16:creationId xmlns:a16="http://schemas.microsoft.com/office/drawing/2014/main" id="{D849D52C-2CD6-414A-AFF3-5BB760174CB8}"/>
              </a:ext>
            </a:extLst>
          </p:cNvPr>
          <p:cNvPicPr>
            <a:picLocks noChangeAspect="1"/>
          </p:cNvPicPr>
          <p:nvPr/>
        </p:nvPicPr>
        <p:blipFill>
          <a:blip r:embed="rId4"/>
          <a:stretch>
            <a:fillRect/>
          </a:stretch>
        </p:blipFill>
        <p:spPr>
          <a:xfrm>
            <a:off x="6113133" y="4693704"/>
            <a:ext cx="2971800" cy="733425"/>
          </a:xfrm>
          <a:prstGeom prst="rect">
            <a:avLst/>
          </a:prstGeom>
        </p:spPr>
      </p:pic>
      <p:pic>
        <p:nvPicPr>
          <p:cNvPr id="7" name="Resim 6">
            <a:extLst>
              <a:ext uri="{FF2B5EF4-FFF2-40B4-BE49-F238E27FC236}">
                <a16:creationId xmlns:a16="http://schemas.microsoft.com/office/drawing/2014/main" id="{22602D28-3DA7-4287-B149-5BE833E2506C}"/>
              </a:ext>
            </a:extLst>
          </p:cNvPr>
          <p:cNvPicPr>
            <a:picLocks noChangeAspect="1"/>
          </p:cNvPicPr>
          <p:nvPr/>
        </p:nvPicPr>
        <p:blipFill>
          <a:blip r:embed="rId5"/>
          <a:stretch>
            <a:fillRect/>
          </a:stretch>
        </p:blipFill>
        <p:spPr>
          <a:xfrm>
            <a:off x="9775487" y="3834908"/>
            <a:ext cx="1589738" cy="2225633"/>
          </a:xfrm>
          <a:prstGeom prst="rect">
            <a:avLst/>
          </a:prstGeom>
        </p:spPr>
      </p:pic>
    </p:spTree>
    <p:extLst>
      <p:ext uri="{BB962C8B-B14F-4D97-AF65-F5344CB8AC3E}">
        <p14:creationId xmlns:p14="http://schemas.microsoft.com/office/powerpoint/2010/main" val="14810202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5F4C3771-8F10-416E-964E-2C9F1A5FB34A}"/>
              </a:ext>
            </a:extLst>
          </p:cNvPr>
          <p:cNvSpPr txBox="1">
            <a:spLocks/>
          </p:cNvSpPr>
          <p:nvPr/>
        </p:nvSpPr>
        <p:spPr>
          <a:xfrm>
            <a:off x="766536" y="531844"/>
            <a:ext cx="10515600" cy="561358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tr-TR" sz="2400" b="1" i="1" dirty="0">
              <a:solidFill>
                <a:srgbClr val="FF0000"/>
              </a:solidFill>
              <a:latin typeface="Arial" panose="020B0604020202020204" pitchFamily="34" charset="0"/>
              <a:cs typeface="Arial" panose="020B0604020202020204" pitchFamily="34" charset="0"/>
            </a:endParaRPr>
          </a:p>
          <a:p>
            <a:pPr algn="ctr"/>
            <a:endParaRPr lang="tr-TR" sz="2400" b="1" i="1" dirty="0">
              <a:solidFill>
                <a:srgbClr val="FF0000"/>
              </a:solidFill>
              <a:latin typeface="Arial" panose="020B0604020202020204" pitchFamily="34" charset="0"/>
              <a:cs typeface="Arial" panose="020B0604020202020204" pitchFamily="34" charset="0"/>
            </a:endParaRPr>
          </a:p>
          <a:p>
            <a:pPr algn="ctr"/>
            <a:endParaRPr lang="tr-TR" sz="2400" b="1" i="1" dirty="0">
              <a:solidFill>
                <a:srgbClr val="FF0000"/>
              </a:solidFill>
              <a:latin typeface="Arial" panose="020B0604020202020204" pitchFamily="34" charset="0"/>
              <a:cs typeface="Arial" panose="020B0604020202020204" pitchFamily="34" charset="0"/>
            </a:endParaRPr>
          </a:p>
          <a:p>
            <a:pPr algn="ctr"/>
            <a:endParaRPr lang="tr-TR" sz="2400" b="1" i="1" dirty="0">
              <a:solidFill>
                <a:srgbClr val="FF0000"/>
              </a:solidFill>
              <a:latin typeface="Arial" panose="020B0604020202020204" pitchFamily="34" charset="0"/>
              <a:cs typeface="Arial" panose="020B0604020202020204" pitchFamily="34" charset="0"/>
            </a:endParaRPr>
          </a:p>
          <a:p>
            <a:pPr algn="ctr"/>
            <a:r>
              <a:rPr lang="tr-TR" sz="2400" b="1" i="1" dirty="0">
                <a:solidFill>
                  <a:srgbClr val="FF0000"/>
                </a:solidFill>
                <a:latin typeface="Arial" panose="020B0604020202020204" pitchFamily="34" charset="0"/>
                <a:cs typeface="Arial" panose="020B0604020202020204" pitchFamily="34" charset="0"/>
              </a:rPr>
              <a:t>BAŞVURULARIN DEĞERLENDİRİLMESİ </a:t>
            </a:r>
          </a:p>
          <a:p>
            <a:pPr marL="342900" indent="-342900">
              <a:buFont typeface="Arial" panose="020B0604020202020204" pitchFamily="34" charset="0"/>
              <a:buChar char="•"/>
            </a:pPr>
            <a:endParaRPr lang="tr-TR" sz="2000"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tr-TR" sz="2000" dirty="0">
                <a:latin typeface="Arial" panose="020B0604020202020204" pitchFamily="34" charset="0"/>
                <a:cs typeface="Arial" panose="020B0604020202020204" pitchFamily="34" charset="0"/>
              </a:rPr>
              <a:t>Yönetmelik hükmü gereği, yüksek nitelikli konutlar (rezidans) için yapılacak izin belgesi başvuruları Bakanlık (Turizm İşletmeleri Belgelendirme ve  Geliştirme Daire Başkanlığı) tarafından, diğer tüm başvurular ise il kültür ve turizm müdürlükleri tarafından değerlendirilecektir. </a:t>
            </a:r>
          </a:p>
          <a:p>
            <a:pPr algn="just"/>
            <a:endParaRPr lang="tr-TR" sz="2800"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89641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5F4C3771-8F10-416E-964E-2C9F1A5FB34A}"/>
              </a:ext>
            </a:extLst>
          </p:cNvPr>
          <p:cNvSpPr txBox="1">
            <a:spLocks/>
          </p:cNvSpPr>
          <p:nvPr/>
        </p:nvSpPr>
        <p:spPr>
          <a:xfrm>
            <a:off x="766536" y="531844"/>
            <a:ext cx="10515600" cy="561358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400" b="1" i="1" dirty="0">
                <a:solidFill>
                  <a:srgbClr val="FF0000"/>
                </a:solidFill>
                <a:latin typeface="Arial" panose="020B0604020202020204" pitchFamily="34" charset="0"/>
                <a:cs typeface="Arial" panose="020B0604020202020204" pitchFamily="34" charset="0"/>
              </a:rPr>
              <a:t>BAŞVURU DEĞERLENDİRME SÜRECİ </a:t>
            </a:r>
          </a:p>
          <a:p>
            <a:pPr algn="ctr"/>
            <a:endParaRPr lang="tr-TR" sz="2400" b="1" i="1" dirty="0">
              <a:solidFill>
                <a:srgbClr val="FF0000"/>
              </a:solidFill>
              <a:latin typeface="Arial" panose="020B0604020202020204" pitchFamily="34" charset="0"/>
              <a:cs typeface="Arial" panose="020B0604020202020204" pitchFamily="34" charset="0"/>
            </a:endParaRPr>
          </a:p>
          <a:p>
            <a:pPr algn="ctr"/>
            <a:endParaRPr lang="tr-TR" sz="2400" b="1" i="1" dirty="0">
              <a:solidFill>
                <a:srgbClr val="FF0000"/>
              </a:solidFill>
              <a:latin typeface="Arial" panose="020B0604020202020204" pitchFamily="34" charset="0"/>
              <a:cs typeface="Arial" panose="020B0604020202020204" pitchFamily="34" charset="0"/>
            </a:endParaRPr>
          </a:p>
          <a:p>
            <a:pPr algn="ctr"/>
            <a:endParaRPr lang="tr-TR" sz="2400" b="1" i="1" dirty="0">
              <a:solidFill>
                <a:srgbClr val="FF0000"/>
              </a:solidFill>
              <a:latin typeface="Arial" panose="020B0604020202020204" pitchFamily="34" charset="0"/>
              <a:cs typeface="Arial" panose="020B0604020202020204" pitchFamily="34" charset="0"/>
            </a:endParaRPr>
          </a:p>
          <a:p>
            <a:pPr algn="ctr"/>
            <a:r>
              <a:rPr lang="tr-TR" sz="2400" b="1" i="1" dirty="0">
                <a:solidFill>
                  <a:srgbClr val="FF0000"/>
                </a:solidFill>
                <a:latin typeface="Arial" panose="020B0604020202020204" pitchFamily="34" charset="0"/>
                <a:cs typeface="Arial" panose="020B0604020202020204" pitchFamily="34" charset="0"/>
              </a:rPr>
              <a:t>	</a:t>
            </a:r>
          </a:p>
          <a:p>
            <a:pPr algn="ctr"/>
            <a:endParaRPr lang="tr-TR" sz="2400" b="1" i="1" dirty="0">
              <a:solidFill>
                <a:srgbClr val="FF0000"/>
              </a:solidFill>
              <a:latin typeface="Arial" panose="020B0604020202020204" pitchFamily="34" charset="0"/>
              <a:cs typeface="Arial" panose="020B0604020202020204" pitchFamily="34" charset="0"/>
            </a:endParaRPr>
          </a:p>
          <a:p>
            <a:pPr algn="ctr"/>
            <a:endParaRPr lang="tr-TR" sz="2400" b="1" i="1" dirty="0">
              <a:solidFill>
                <a:srgbClr val="FF0000"/>
              </a:solidFill>
              <a:latin typeface="Arial" panose="020B0604020202020204" pitchFamily="34" charset="0"/>
              <a:cs typeface="Arial" panose="020B0604020202020204" pitchFamily="34" charset="0"/>
            </a:endParaRPr>
          </a:p>
          <a:p>
            <a:pPr algn="ctr"/>
            <a:endParaRPr lang="tr-TR" sz="2400" b="1" i="1" dirty="0">
              <a:solidFill>
                <a:srgbClr val="FF0000"/>
              </a:solidFill>
              <a:latin typeface="Arial" panose="020B0604020202020204" pitchFamily="34" charset="0"/>
              <a:cs typeface="Arial" panose="020B0604020202020204" pitchFamily="34" charset="0"/>
            </a:endParaRPr>
          </a:p>
          <a:p>
            <a:pPr algn="just"/>
            <a:r>
              <a:rPr lang="tr-TR" sz="2400" b="1" i="1" dirty="0">
                <a:solidFill>
                  <a:srgbClr val="FF0000"/>
                </a:solidFill>
                <a:latin typeface="Arial" panose="020B0604020202020204" pitchFamily="34" charset="0"/>
                <a:cs typeface="Arial" panose="020B0604020202020204" pitchFamily="34" charset="0"/>
              </a:rPr>
              <a:t>                   </a:t>
            </a:r>
            <a:r>
              <a:rPr lang="tr-TR" sz="1400" b="1" i="1" dirty="0">
                <a:solidFill>
                  <a:srgbClr val="FF0000"/>
                </a:solidFill>
                <a:latin typeface="Arial" panose="020B0604020202020204" pitchFamily="34" charset="0"/>
                <a:cs typeface="Arial" panose="020B0604020202020204" pitchFamily="34" charset="0"/>
              </a:rPr>
              <a:t>Uygun evrak sunulmadı                                                               Uygun evrak sunuldu</a:t>
            </a:r>
          </a:p>
          <a:p>
            <a:pPr algn="just"/>
            <a:endParaRPr lang="tr-TR" sz="1400" b="1" i="1" dirty="0">
              <a:solidFill>
                <a:srgbClr val="FF0000"/>
              </a:solidFill>
              <a:latin typeface="Arial" panose="020B0604020202020204" pitchFamily="34" charset="0"/>
              <a:cs typeface="Arial" panose="020B0604020202020204" pitchFamily="34" charset="0"/>
            </a:endParaRPr>
          </a:p>
          <a:p>
            <a:pPr algn="just"/>
            <a:endParaRPr lang="tr-TR" sz="1400" b="1" i="1" dirty="0">
              <a:solidFill>
                <a:srgbClr val="FF0000"/>
              </a:solidFill>
              <a:latin typeface="Arial" panose="020B0604020202020204" pitchFamily="34" charset="0"/>
              <a:cs typeface="Arial" panose="020B0604020202020204" pitchFamily="34" charset="0"/>
            </a:endParaRPr>
          </a:p>
          <a:p>
            <a:pPr algn="just"/>
            <a:endParaRPr lang="tr-TR" sz="1400" b="1" i="1" dirty="0">
              <a:solidFill>
                <a:srgbClr val="FF0000"/>
              </a:solidFill>
              <a:latin typeface="Arial" panose="020B0604020202020204" pitchFamily="34" charset="0"/>
              <a:cs typeface="Arial" panose="020B0604020202020204" pitchFamily="34" charset="0"/>
            </a:endParaRPr>
          </a:p>
          <a:p>
            <a:pPr algn="just"/>
            <a:endParaRPr lang="tr-TR" sz="1400" b="1" i="1" dirty="0">
              <a:solidFill>
                <a:srgbClr val="FF0000"/>
              </a:solidFill>
              <a:latin typeface="Arial" panose="020B0604020202020204" pitchFamily="34" charset="0"/>
              <a:cs typeface="Arial" panose="020B0604020202020204" pitchFamily="34" charset="0"/>
            </a:endParaRPr>
          </a:p>
          <a:p>
            <a:pPr algn="just"/>
            <a:r>
              <a:rPr lang="tr-TR" sz="1400" b="1" i="1" dirty="0">
                <a:solidFill>
                  <a:srgbClr val="FF0000"/>
                </a:solidFill>
                <a:latin typeface="Arial" panose="020B0604020202020204" pitchFamily="34" charset="0"/>
                <a:cs typeface="Arial" panose="020B0604020202020204" pitchFamily="34" charset="0"/>
              </a:rPr>
              <a:t>							   30 gün içinde</a:t>
            </a:r>
          </a:p>
          <a:p>
            <a:pPr algn="just"/>
            <a:endParaRPr lang="tr-TR" sz="1400" b="1" i="1" dirty="0">
              <a:solidFill>
                <a:srgbClr val="FF0000"/>
              </a:solidFill>
              <a:latin typeface="Arial" panose="020B0604020202020204" pitchFamily="34" charset="0"/>
              <a:cs typeface="Arial" panose="020B0604020202020204" pitchFamily="34" charset="0"/>
            </a:endParaRPr>
          </a:p>
          <a:p>
            <a:pPr algn="just"/>
            <a:endParaRPr lang="tr-TR" sz="1400" b="1" i="1" dirty="0">
              <a:solidFill>
                <a:srgbClr val="FF0000"/>
              </a:solidFill>
              <a:latin typeface="Arial" panose="020B0604020202020204" pitchFamily="34" charset="0"/>
              <a:cs typeface="Arial" panose="020B0604020202020204" pitchFamily="34" charset="0"/>
            </a:endParaRPr>
          </a:p>
          <a:p>
            <a:pPr algn="just"/>
            <a:endParaRPr lang="tr-TR" sz="1400" b="1" i="1" dirty="0">
              <a:solidFill>
                <a:srgbClr val="FF0000"/>
              </a:solidFill>
              <a:latin typeface="Arial" panose="020B0604020202020204" pitchFamily="34" charset="0"/>
              <a:cs typeface="Arial" panose="020B0604020202020204" pitchFamily="34" charset="0"/>
            </a:endParaRPr>
          </a:p>
          <a:p>
            <a:pPr algn="just"/>
            <a:endParaRPr lang="tr-TR" sz="1400" b="1" i="1" dirty="0">
              <a:solidFill>
                <a:srgbClr val="FF0000"/>
              </a:solidFill>
              <a:latin typeface="Arial" panose="020B0604020202020204" pitchFamily="34" charset="0"/>
              <a:cs typeface="Arial" panose="020B0604020202020204" pitchFamily="34" charset="0"/>
            </a:endParaRPr>
          </a:p>
          <a:p>
            <a:pPr algn="just"/>
            <a:r>
              <a:rPr lang="tr-TR" sz="1400" b="1" i="1" dirty="0">
                <a:solidFill>
                  <a:srgbClr val="FF0000"/>
                </a:solidFill>
                <a:latin typeface="Arial" panose="020B0604020202020204" pitchFamily="34" charset="0"/>
                <a:cs typeface="Arial" panose="020B0604020202020204" pitchFamily="34" charset="0"/>
              </a:rPr>
              <a:t>	</a:t>
            </a:r>
            <a:r>
              <a:rPr lang="tr-TR" sz="1200" b="1" i="1" dirty="0">
                <a:solidFill>
                  <a:srgbClr val="FF0000"/>
                </a:solidFill>
                <a:latin typeface="Arial" panose="020B0604020202020204" pitchFamily="34" charset="0"/>
                <a:cs typeface="Arial" panose="020B0604020202020204" pitchFamily="34" charset="0"/>
              </a:rPr>
              <a:t>Sunulan evrakla uyumlu, ancak niteliklerde eksiklik var                             Sunulan evrakla uyumlu değil, </a:t>
            </a:r>
          </a:p>
          <a:p>
            <a:pPr algn="just" defTabSz="179388"/>
            <a:r>
              <a:rPr lang="tr-TR" sz="1200" b="1" i="1" dirty="0">
                <a:solidFill>
                  <a:srgbClr val="FF0000"/>
                </a:solidFill>
                <a:latin typeface="Arial" panose="020B0604020202020204" pitchFamily="34" charset="0"/>
                <a:cs typeface="Arial" panose="020B0604020202020204" pitchFamily="34" charset="0"/>
              </a:rPr>
              <a:t>						               (Yönetmelik Md.9)																		 izin belgesi koşullarını sağlamıyor</a:t>
            </a:r>
            <a:endParaRPr lang="tr-TR" sz="1200" b="1" i="1" dirty="0">
              <a:latin typeface="Arial" panose="020B0604020202020204" pitchFamily="34" charset="0"/>
              <a:cs typeface="Arial" panose="020B0604020202020204" pitchFamily="34" charset="0"/>
            </a:endParaRPr>
          </a:p>
        </p:txBody>
      </p:sp>
      <p:sp>
        <p:nvSpPr>
          <p:cNvPr id="3" name="Dikdörtgen 2">
            <a:extLst>
              <a:ext uri="{FF2B5EF4-FFF2-40B4-BE49-F238E27FC236}">
                <a16:creationId xmlns:a16="http://schemas.microsoft.com/office/drawing/2014/main" id="{139A312C-33E4-4591-98B0-8C10FE272F97}"/>
              </a:ext>
            </a:extLst>
          </p:cNvPr>
          <p:cNvSpPr/>
          <p:nvPr/>
        </p:nvSpPr>
        <p:spPr>
          <a:xfrm>
            <a:off x="4336473" y="1027921"/>
            <a:ext cx="3417454" cy="4710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BAŞVURU</a:t>
            </a:r>
          </a:p>
        </p:txBody>
      </p:sp>
      <p:sp>
        <p:nvSpPr>
          <p:cNvPr id="4" name="Dikdörtgen 3">
            <a:extLst>
              <a:ext uri="{FF2B5EF4-FFF2-40B4-BE49-F238E27FC236}">
                <a16:creationId xmlns:a16="http://schemas.microsoft.com/office/drawing/2014/main" id="{E302099D-D401-457F-B4F1-47E8FC705DDD}"/>
              </a:ext>
            </a:extLst>
          </p:cNvPr>
          <p:cNvSpPr/>
          <p:nvPr/>
        </p:nvSpPr>
        <p:spPr>
          <a:xfrm>
            <a:off x="1925782" y="1983786"/>
            <a:ext cx="8388970" cy="11729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EVRAK İNCELEMESİ</a:t>
            </a:r>
          </a:p>
          <a:p>
            <a:pPr algn="ctr"/>
            <a:r>
              <a:rPr lang="tr-TR" dirty="0"/>
              <a:t>(Mevcut konutlar için yapılacak başvurularda 3 ay, yeni konutlar için yapılacak başvurularda 30 gün içinde sonuçlandırılır)</a:t>
            </a:r>
          </a:p>
        </p:txBody>
      </p:sp>
      <p:sp>
        <p:nvSpPr>
          <p:cNvPr id="5" name="Ok: Aşağı 4">
            <a:extLst>
              <a:ext uri="{FF2B5EF4-FFF2-40B4-BE49-F238E27FC236}">
                <a16:creationId xmlns:a16="http://schemas.microsoft.com/office/drawing/2014/main" id="{041A7007-B228-418C-BEBB-10FC9D609B68}"/>
              </a:ext>
            </a:extLst>
          </p:cNvPr>
          <p:cNvSpPr/>
          <p:nvPr/>
        </p:nvSpPr>
        <p:spPr>
          <a:xfrm>
            <a:off x="5867317" y="1535921"/>
            <a:ext cx="314037" cy="47105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Dikdörtgen 5">
            <a:extLst>
              <a:ext uri="{FF2B5EF4-FFF2-40B4-BE49-F238E27FC236}">
                <a16:creationId xmlns:a16="http://schemas.microsoft.com/office/drawing/2014/main" id="{DED18CE8-A38B-4584-9B67-6E456D0F603D}"/>
              </a:ext>
            </a:extLst>
          </p:cNvPr>
          <p:cNvSpPr/>
          <p:nvPr/>
        </p:nvSpPr>
        <p:spPr>
          <a:xfrm>
            <a:off x="1925782" y="3762332"/>
            <a:ext cx="3258086" cy="4287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RET</a:t>
            </a:r>
          </a:p>
        </p:txBody>
      </p:sp>
      <p:sp>
        <p:nvSpPr>
          <p:cNvPr id="7" name="Dikdörtgen 6">
            <a:extLst>
              <a:ext uri="{FF2B5EF4-FFF2-40B4-BE49-F238E27FC236}">
                <a16:creationId xmlns:a16="http://schemas.microsoft.com/office/drawing/2014/main" id="{8BEBBA82-56CC-43FE-8ECB-5A74B7BE12AC}"/>
              </a:ext>
            </a:extLst>
          </p:cNvPr>
          <p:cNvSpPr/>
          <p:nvPr/>
        </p:nvSpPr>
        <p:spPr>
          <a:xfrm>
            <a:off x="7008134" y="3737665"/>
            <a:ext cx="3306618" cy="4597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İZİN BELGESİ DÜZENLENİR</a:t>
            </a:r>
          </a:p>
        </p:txBody>
      </p:sp>
      <p:sp>
        <p:nvSpPr>
          <p:cNvPr id="8" name="Ok: Aşağı 7">
            <a:extLst>
              <a:ext uri="{FF2B5EF4-FFF2-40B4-BE49-F238E27FC236}">
                <a16:creationId xmlns:a16="http://schemas.microsoft.com/office/drawing/2014/main" id="{6767BEC0-81A5-414A-96B7-73DAA0389401}"/>
              </a:ext>
            </a:extLst>
          </p:cNvPr>
          <p:cNvSpPr/>
          <p:nvPr/>
        </p:nvSpPr>
        <p:spPr>
          <a:xfrm>
            <a:off x="1925782" y="3265324"/>
            <a:ext cx="332509" cy="4359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Ok: Aşağı 8">
            <a:extLst>
              <a:ext uri="{FF2B5EF4-FFF2-40B4-BE49-F238E27FC236}">
                <a16:creationId xmlns:a16="http://schemas.microsoft.com/office/drawing/2014/main" id="{210A86FA-5F78-4FE9-9CD9-3EB57D467349}"/>
              </a:ext>
            </a:extLst>
          </p:cNvPr>
          <p:cNvSpPr/>
          <p:nvPr/>
        </p:nvSpPr>
        <p:spPr>
          <a:xfrm>
            <a:off x="9605817" y="3280289"/>
            <a:ext cx="332509" cy="40403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Dikdörtgen 9">
            <a:extLst>
              <a:ext uri="{FF2B5EF4-FFF2-40B4-BE49-F238E27FC236}">
                <a16:creationId xmlns:a16="http://schemas.microsoft.com/office/drawing/2014/main" id="{D1ADBD32-76E4-420A-B416-0EE9F315922B}"/>
              </a:ext>
            </a:extLst>
          </p:cNvPr>
          <p:cNvSpPr/>
          <p:nvPr/>
        </p:nvSpPr>
        <p:spPr>
          <a:xfrm>
            <a:off x="7008134" y="4664251"/>
            <a:ext cx="3306618" cy="4822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YERİNDE DENETİM</a:t>
            </a:r>
          </a:p>
        </p:txBody>
      </p:sp>
      <p:sp>
        <p:nvSpPr>
          <p:cNvPr id="11" name="Ok: Aşağı 10">
            <a:extLst>
              <a:ext uri="{FF2B5EF4-FFF2-40B4-BE49-F238E27FC236}">
                <a16:creationId xmlns:a16="http://schemas.microsoft.com/office/drawing/2014/main" id="{C5FF457F-71FC-4C54-82BE-FA44D9965CF7}"/>
              </a:ext>
            </a:extLst>
          </p:cNvPr>
          <p:cNvSpPr/>
          <p:nvPr/>
        </p:nvSpPr>
        <p:spPr>
          <a:xfrm>
            <a:off x="9605817" y="4236220"/>
            <a:ext cx="332509" cy="3892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Dikdörtgen 11">
            <a:extLst>
              <a:ext uri="{FF2B5EF4-FFF2-40B4-BE49-F238E27FC236}">
                <a16:creationId xmlns:a16="http://schemas.microsoft.com/office/drawing/2014/main" id="{16DB5818-714C-4A6B-AC39-00A933A9D051}"/>
              </a:ext>
            </a:extLst>
          </p:cNvPr>
          <p:cNvSpPr/>
          <p:nvPr/>
        </p:nvSpPr>
        <p:spPr>
          <a:xfrm>
            <a:off x="7008134" y="5712554"/>
            <a:ext cx="3382775" cy="4822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İZİN BELGESİNİN İPTALİ + SUÇ DUYURUSU</a:t>
            </a:r>
          </a:p>
        </p:txBody>
      </p:sp>
      <p:sp>
        <p:nvSpPr>
          <p:cNvPr id="13" name="Dikdörtgen 12">
            <a:extLst>
              <a:ext uri="{FF2B5EF4-FFF2-40B4-BE49-F238E27FC236}">
                <a16:creationId xmlns:a16="http://schemas.microsoft.com/office/drawing/2014/main" id="{86D65120-22E3-4E18-9982-F62CF5F0DB11}"/>
              </a:ext>
            </a:extLst>
          </p:cNvPr>
          <p:cNvSpPr/>
          <p:nvPr/>
        </p:nvSpPr>
        <p:spPr>
          <a:xfrm>
            <a:off x="1801090" y="5654311"/>
            <a:ext cx="3666837" cy="4822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İDARİ PARA CEZASI+15 GÜN SÜRE</a:t>
            </a:r>
          </a:p>
        </p:txBody>
      </p:sp>
      <p:sp>
        <p:nvSpPr>
          <p:cNvPr id="15" name="Ok: Aşağı 14">
            <a:extLst>
              <a:ext uri="{FF2B5EF4-FFF2-40B4-BE49-F238E27FC236}">
                <a16:creationId xmlns:a16="http://schemas.microsoft.com/office/drawing/2014/main" id="{C82A1D8F-4BFF-45BC-9889-224E97659B19}"/>
              </a:ext>
            </a:extLst>
          </p:cNvPr>
          <p:cNvSpPr/>
          <p:nvPr/>
        </p:nvSpPr>
        <p:spPr>
          <a:xfrm rot="3750831">
            <a:off x="6120936" y="4642870"/>
            <a:ext cx="332509" cy="151219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Ok: Aşağı 15">
            <a:extLst>
              <a:ext uri="{FF2B5EF4-FFF2-40B4-BE49-F238E27FC236}">
                <a16:creationId xmlns:a16="http://schemas.microsoft.com/office/drawing/2014/main" id="{F05F7636-32D0-4BDC-B3CA-467133AD3B68}"/>
              </a:ext>
            </a:extLst>
          </p:cNvPr>
          <p:cNvSpPr/>
          <p:nvPr/>
        </p:nvSpPr>
        <p:spPr>
          <a:xfrm>
            <a:off x="9605817" y="5209967"/>
            <a:ext cx="332509" cy="3892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460607069"/>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1045</TotalTime>
  <Words>1981</Words>
  <Application>Microsoft Office PowerPoint</Application>
  <PresentationFormat>Geniş ekran</PresentationFormat>
  <Paragraphs>203</Paragraphs>
  <Slides>17</Slides>
  <Notes>2</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17</vt:i4>
      </vt:variant>
    </vt:vector>
  </HeadingPairs>
  <TitlesOfParts>
    <vt:vector size="22" baseType="lpstr">
      <vt:lpstr>Arial</vt:lpstr>
      <vt:lpstr>Calibri</vt:lpstr>
      <vt:lpstr>Calibri Light</vt:lpstr>
      <vt:lpstr>Times New Roman</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Mücahid ÜSTE</dc:creator>
  <cp:lastModifiedBy>Nazif Başol</cp:lastModifiedBy>
  <cp:revision>113</cp:revision>
  <dcterms:created xsi:type="dcterms:W3CDTF">2023-10-31T07:06:06Z</dcterms:created>
  <dcterms:modified xsi:type="dcterms:W3CDTF">2024-01-09T12:12:43Z</dcterms:modified>
</cp:coreProperties>
</file>